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0" r:id="rId5"/>
    <p:sldId id="261" r:id="rId6"/>
    <p:sldId id="262" r:id="rId7"/>
    <p:sldId id="263" r:id="rId8"/>
    <p:sldId id="264" r:id="rId9"/>
    <p:sldId id="265" r:id="rId1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279E99D5-6752-47D7-AB1C-FD3187DADA60}" type="datetimeFigureOut">
              <a:rPr lang="en-US" smtClean="0"/>
              <a:t>12/17/2018</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25985121-A0E3-4915-A884-E5231963DBEF}" type="slidenum">
              <a:rPr lang="en-US" smtClean="0"/>
              <a:t>‹#›</a:t>
            </a:fld>
            <a:endParaRPr lang="en-US"/>
          </a:p>
        </p:txBody>
      </p:sp>
    </p:spTree>
    <p:extLst>
      <p:ext uri="{BB962C8B-B14F-4D97-AF65-F5344CB8AC3E}">
        <p14:creationId xmlns:p14="http://schemas.microsoft.com/office/powerpoint/2010/main" val="2519937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9E99D5-6752-47D7-AB1C-FD3187DADA60}" type="datetimeFigureOut">
              <a:rPr lang="en-US" smtClean="0"/>
              <a:t>12/17/2018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985121-A0E3-4915-A884-E5231963DBEF}" type="slidenum">
              <a:rPr lang="en-US" smtClean="0"/>
              <a:t>‹#›</a:t>
            </a:fld>
            <a:endParaRPr lang="en-US"/>
          </a:p>
        </p:txBody>
      </p:sp>
    </p:spTree>
    <p:extLst>
      <p:ext uri="{BB962C8B-B14F-4D97-AF65-F5344CB8AC3E}">
        <p14:creationId xmlns:p14="http://schemas.microsoft.com/office/powerpoint/2010/main" val="875193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9E99D5-6752-47D7-AB1C-FD3187DADA60}" type="datetimeFigureOut">
              <a:rPr lang="en-US" smtClean="0"/>
              <a:t>12/17/2018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985121-A0E3-4915-A884-E5231963DBEF}" type="slidenum">
              <a:rPr lang="en-US" smtClean="0"/>
              <a:t>‹#›</a:t>
            </a:fld>
            <a:endParaRPr lang="en-US"/>
          </a:p>
        </p:txBody>
      </p:sp>
    </p:spTree>
    <p:extLst>
      <p:ext uri="{BB962C8B-B14F-4D97-AF65-F5344CB8AC3E}">
        <p14:creationId xmlns:p14="http://schemas.microsoft.com/office/powerpoint/2010/main" val="9473900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9E99D5-6752-47D7-AB1C-FD3187DADA60}" type="datetimeFigureOut">
              <a:rPr lang="en-US" smtClean="0"/>
              <a:t>12/17/2018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985121-A0E3-4915-A884-E5231963DBEF}"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721606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9E99D5-6752-47D7-AB1C-FD3187DADA60}" type="datetimeFigureOut">
              <a:rPr lang="en-US" smtClean="0"/>
              <a:t>12/17/2018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985121-A0E3-4915-A884-E5231963DBEF}" type="slidenum">
              <a:rPr lang="en-US" smtClean="0"/>
              <a:t>‹#›</a:t>
            </a:fld>
            <a:endParaRPr lang="en-US"/>
          </a:p>
        </p:txBody>
      </p:sp>
    </p:spTree>
    <p:extLst>
      <p:ext uri="{BB962C8B-B14F-4D97-AF65-F5344CB8AC3E}">
        <p14:creationId xmlns:p14="http://schemas.microsoft.com/office/powerpoint/2010/main" val="12837258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279E99D5-6752-47D7-AB1C-FD3187DADA60}" type="datetimeFigureOut">
              <a:rPr lang="en-US" smtClean="0"/>
              <a:t>12/17/2018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985121-A0E3-4915-A884-E5231963DBEF}" type="slidenum">
              <a:rPr lang="en-US" smtClean="0"/>
              <a:t>‹#›</a:t>
            </a:fld>
            <a:endParaRPr lang="en-US"/>
          </a:p>
        </p:txBody>
      </p:sp>
    </p:spTree>
    <p:extLst>
      <p:ext uri="{BB962C8B-B14F-4D97-AF65-F5344CB8AC3E}">
        <p14:creationId xmlns:p14="http://schemas.microsoft.com/office/powerpoint/2010/main" val="24665127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279E99D5-6752-47D7-AB1C-FD3187DADA60}" type="datetimeFigureOut">
              <a:rPr lang="en-US" smtClean="0"/>
              <a:t>12/17/2018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985121-A0E3-4915-A884-E5231963DBEF}" type="slidenum">
              <a:rPr lang="en-US" smtClean="0"/>
              <a:t>‹#›</a:t>
            </a:fld>
            <a:endParaRPr lang="en-US"/>
          </a:p>
        </p:txBody>
      </p:sp>
    </p:spTree>
    <p:extLst>
      <p:ext uri="{BB962C8B-B14F-4D97-AF65-F5344CB8AC3E}">
        <p14:creationId xmlns:p14="http://schemas.microsoft.com/office/powerpoint/2010/main" val="7702007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9E99D5-6752-47D7-AB1C-FD3187DADA60}" type="datetimeFigureOut">
              <a:rPr lang="en-US" smtClean="0"/>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85121-A0E3-4915-A884-E5231963DBEF}" type="slidenum">
              <a:rPr lang="en-US" smtClean="0"/>
              <a:t>‹#›</a:t>
            </a:fld>
            <a:endParaRPr lang="en-US"/>
          </a:p>
        </p:txBody>
      </p:sp>
    </p:spTree>
    <p:extLst>
      <p:ext uri="{BB962C8B-B14F-4D97-AF65-F5344CB8AC3E}">
        <p14:creationId xmlns:p14="http://schemas.microsoft.com/office/powerpoint/2010/main" val="16807337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9E99D5-6752-47D7-AB1C-FD3187DADA60}" type="datetimeFigureOut">
              <a:rPr lang="en-US" smtClean="0"/>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85121-A0E3-4915-A884-E5231963DBEF}" type="slidenum">
              <a:rPr lang="en-US" smtClean="0"/>
              <a:t>‹#›</a:t>
            </a:fld>
            <a:endParaRPr lang="en-US"/>
          </a:p>
        </p:txBody>
      </p:sp>
    </p:spTree>
    <p:extLst>
      <p:ext uri="{BB962C8B-B14F-4D97-AF65-F5344CB8AC3E}">
        <p14:creationId xmlns:p14="http://schemas.microsoft.com/office/powerpoint/2010/main" val="3985041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9E99D5-6752-47D7-AB1C-FD3187DADA60}" type="datetimeFigureOut">
              <a:rPr lang="en-US" smtClean="0"/>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85121-A0E3-4915-A884-E5231963DBEF}" type="slidenum">
              <a:rPr lang="en-US" smtClean="0"/>
              <a:t>‹#›</a:t>
            </a:fld>
            <a:endParaRPr lang="en-US"/>
          </a:p>
        </p:txBody>
      </p:sp>
    </p:spTree>
    <p:extLst>
      <p:ext uri="{BB962C8B-B14F-4D97-AF65-F5344CB8AC3E}">
        <p14:creationId xmlns:p14="http://schemas.microsoft.com/office/powerpoint/2010/main" val="319123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9E99D5-6752-47D7-AB1C-FD3187DADA60}" type="datetimeFigureOut">
              <a:rPr lang="en-US" smtClean="0"/>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85121-A0E3-4915-A884-E5231963DBEF}" type="slidenum">
              <a:rPr lang="en-US" smtClean="0"/>
              <a:t>‹#›</a:t>
            </a:fld>
            <a:endParaRPr lang="en-US"/>
          </a:p>
        </p:txBody>
      </p:sp>
    </p:spTree>
    <p:extLst>
      <p:ext uri="{BB962C8B-B14F-4D97-AF65-F5344CB8AC3E}">
        <p14:creationId xmlns:p14="http://schemas.microsoft.com/office/powerpoint/2010/main" val="2804710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79E99D5-6752-47D7-AB1C-FD3187DADA60}" type="datetimeFigureOut">
              <a:rPr lang="en-US" smtClean="0"/>
              <a:t>12/17/2018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985121-A0E3-4915-A884-E5231963DBEF}" type="slidenum">
              <a:rPr lang="en-US" smtClean="0"/>
              <a:t>‹#›</a:t>
            </a:fld>
            <a:endParaRPr lang="en-US"/>
          </a:p>
        </p:txBody>
      </p:sp>
    </p:spTree>
    <p:extLst>
      <p:ext uri="{BB962C8B-B14F-4D97-AF65-F5344CB8AC3E}">
        <p14:creationId xmlns:p14="http://schemas.microsoft.com/office/powerpoint/2010/main" val="2840190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9E99D5-6752-47D7-AB1C-FD3187DADA60}" type="datetimeFigureOut">
              <a:rPr lang="en-US" smtClean="0"/>
              <a:t>12/17/2018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985121-A0E3-4915-A884-E5231963DBEF}" type="slidenum">
              <a:rPr lang="en-US" smtClean="0"/>
              <a:t>‹#›</a:t>
            </a:fld>
            <a:endParaRPr lang="en-US"/>
          </a:p>
        </p:txBody>
      </p:sp>
    </p:spTree>
    <p:extLst>
      <p:ext uri="{BB962C8B-B14F-4D97-AF65-F5344CB8AC3E}">
        <p14:creationId xmlns:p14="http://schemas.microsoft.com/office/powerpoint/2010/main" val="298355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79E99D5-6752-47D7-AB1C-FD3187DADA60}" type="datetimeFigureOut">
              <a:rPr lang="en-US" smtClean="0"/>
              <a:t>12/17/2018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985121-A0E3-4915-A884-E5231963DBEF}" type="slidenum">
              <a:rPr lang="en-US" smtClean="0"/>
              <a:t>‹#›</a:t>
            </a:fld>
            <a:endParaRPr lang="en-US"/>
          </a:p>
        </p:txBody>
      </p:sp>
    </p:spTree>
    <p:extLst>
      <p:ext uri="{BB962C8B-B14F-4D97-AF65-F5344CB8AC3E}">
        <p14:creationId xmlns:p14="http://schemas.microsoft.com/office/powerpoint/2010/main" val="2154837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9E99D5-6752-47D7-AB1C-FD3187DADA60}" type="datetimeFigureOut">
              <a:rPr lang="en-US" smtClean="0"/>
              <a:t>12/17/2018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985121-A0E3-4915-A884-E5231963DBEF}" type="slidenum">
              <a:rPr lang="en-US" smtClean="0"/>
              <a:t>‹#›</a:t>
            </a:fld>
            <a:endParaRPr lang="en-US"/>
          </a:p>
        </p:txBody>
      </p:sp>
    </p:spTree>
    <p:extLst>
      <p:ext uri="{BB962C8B-B14F-4D97-AF65-F5344CB8AC3E}">
        <p14:creationId xmlns:p14="http://schemas.microsoft.com/office/powerpoint/2010/main" val="1910320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9E99D5-6752-47D7-AB1C-FD3187DADA60}" type="datetimeFigureOut">
              <a:rPr lang="en-US" smtClean="0"/>
              <a:t>12/17/2018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985121-A0E3-4915-A884-E5231963DBEF}" type="slidenum">
              <a:rPr lang="en-US" smtClean="0"/>
              <a:t>‹#›</a:t>
            </a:fld>
            <a:endParaRPr lang="en-US"/>
          </a:p>
        </p:txBody>
      </p:sp>
    </p:spTree>
    <p:extLst>
      <p:ext uri="{BB962C8B-B14F-4D97-AF65-F5344CB8AC3E}">
        <p14:creationId xmlns:p14="http://schemas.microsoft.com/office/powerpoint/2010/main" val="3207429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9E99D5-6752-47D7-AB1C-FD3187DADA60}" type="datetimeFigureOut">
              <a:rPr lang="en-US" smtClean="0"/>
              <a:t>12/17/2018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985121-A0E3-4915-A884-E5231963DBEF}" type="slidenum">
              <a:rPr lang="en-US" smtClean="0"/>
              <a:t>‹#›</a:t>
            </a:fld>
            <a:endParaRPr lang="en-US"/>
          </a:p>
        </p:txBody>
      </p:sp>
    </p:spTree>
    <p:extLst>
      <p:ext uri="{BB962C8B-B14F-4D97-AF65-F5344CB8AC3E}">
        <p14:creationId xmlns:p14="http://schemas.microsoft.com/office/powerpoint/2010/main" val="3840331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79E99D5-6752-47D7-AB1C-FD3187DADA60}" type="datetimeFigureOut">
              <a:rPr lang="en-US" smtClean="0"/>
              <a:t>12/17/2018</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5985121-A0E3-4915-A884-E5231963DBEF}" type="slidenum">
              <a:rPr lang="en-US" smtClean="0"/>
              <a:t>‹#›</a:t>
            </a:fld>
            <a:endParaRPr lang="en-US"/>
          </a:p>
        </p:txBody>
      </p:sp>
    </p:spTree>
    <p:extLst>
      <p:ext uri="{BB962C8B-B14F-4D97-AF65-F5344CB8AC3E}">
        <p14:creationId xmlns:p14="http://schemas.microsoft.com/office/powerpoint/2010/main" val="4081417881"/>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860964" y="905177"/>
            <a:ext cx="6096000" cy="2782428"/>
          </a:xfrm>
          <a:prstGeom prst="rect">
            <a:avLst/>
          </a:prstGeom>
        </p:spPr>
        <p:txBody>
          <a:bodyPr>
            <a:spAutoFit/>
          </a:bodyPr>
          <a:lstStyle/>
          <a:p>
            <a:pPr>
              <a:lnSpc>
                <a:spcPct val="107000"/>
              </a:lnSpc>
              <a:spcAft>
                <a:spcPts val="800"/>
              </a:spcAft>
            </a:pPr>
            <a:r>
              <a:rPr lang="en-US" dirty="0" smtClean="0">
                <a:effectLst/>
                <a:latin typeface="Calibri" panose="020F0502020204030204" pitchFamily="34" charset="0"/>
                <a:ea typeface="Calibri" panose="020F0502020204030204" pitchFamily="34" charset="0"/>
                <a:cs typeface="Arial" panose="020B0604020202020204" pitchFamily="34" charset="0"/>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fa-IR" b="1" dirty="0">
                <a:latin typeface="Calibri" panose="020F0502020204030204" pitchFamily="34" charset="0"/>
                <a:ea typeface="Calibri" panose="020F0502020204030204" pitchFamily="34" charset="0"/>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fa-IR" b="1" dirty="0">
                <a:latin typeface="Calibri" panose="020F0502020204030204" pitchFamily="34" charset="0"/>
                <a:ea typeface="Calibri" panose="020F0502020204030204" pitchFamily="34" charset="0"/>
              </a:rPr>
              <a:t>راهنمای استفاده از پایگاه </a:t>
            </a:r>
            <a:r>
              <a:rPr lang="en-US" b="1" dirty="0" err="1" smtClean="0">
                <a:effectLst/>
                <a:latin typeface="Calibri" panose="020F0502020204030204" pitchFamily="34" charset="0"/>
                <a:ea typeface="Calibri" panose="020F0502020204030204" pitchFamily="34" charset="0"/>
                <a:cs typeface="Arial" panose="020B0604020202020204" pitchFamily="34" charset="0"/>
              </a:rPr>
              <a:t>ovid</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en-US" b="1" dirty="0" smtClean="0">
                <a:effectLst/>
                <a:latin typeface="Calibri" panose="020F0502020204030204" pitchFamily="34" charset="0"/>
                <a:ea typeface="Calibri" panose="020F0502020204030204" pitchFamily="34" charset="0"/>
                <a:cs typeface="Arial" panose="020B0604020202020204" pitchFamily="34" charset="0"/>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tabLst>
                <a:tab pos="990600" algn="l"/>
                <a:tab pos="2971800" algn="ctr"/>
              </a:tabLst>
            </a:pPr>
            <a:r>
              <a:rPr lang="fa-IR" b="1" dirty="0">
                <a:latin typeface="Calibri" panose="020F0502020204030204" pitchFamily="34" charset="0"/>
                <a:ea typeface="Calibri" panose="020F0502020204030204" pitchFamily="34" charset="0"/>
              </a:rPr>
              <a:t>		تهیه کننده: الهام تندیشه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tabLst>
                <a:tab pos="990600" algn="l"/>
                <a:tab pos="2971800" algn="ctr"/>
              </a:tabLst>
            </a:pPr>
            <a:r>
              <a:rPr lang="fa-IR" b="1" dirty="0">
                <a:latin typeface="Calibri" panose="020F0502020204030204" pitchFamily="34" charset="0"/>
                <a:ea typeface="Calibri" panose="020F0502020204030204" pitchFamily="34" charset="0"/>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fa-IR" b="1" dirty="0">
                <a:latin typeface="Calibri" panose="020F0502020204030204" pitchFamily="34" charset="0"/>
                <a:ea typeface="Calibri" panose="020F0502020204030204" pitchFamily="34" charset="0"/>
              </a:rPr>
              <a:t>دانشگاه علوم پزشکی کرمانشاه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p:cNvPicPr/>
          <p:nvPr/>
        </p:nvPicPr>
        <p:blipFill rotWithShape="1">
          <a:blip r:embed="rId2" cstate="print">
            <a:extLst>
              <a:ext uri="{28A0092B-C50C-407E-A947-70E740481C1C}">
                <a14:useLocalDpi xmlns:a14="http://schemas.microsoft.com/office/drawing/2010/main" val="0"/>
              </a:ext>
            </a:extLst>
          </a:blip>
          <a:srcRect l="19904" t="19744" r="37747" b="29633"/>
          <a:stretch/>
        </p:blipFill>
        <p:spPr bwMode="auto">
          <a:xfrm>
            <a:off x="9961794" y="731260"/>
            <a:ext cx="1433195" cy="111442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129861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70465" y="1517073"/>
            <a:ext cx="6847608" cy="1870512"/>
          </a:xfrm>
          <a:prstGeom prst="rect">
            <a:avLst/>
          </a:prstGeom>
        </p:spPr>
        <p:txBody>
          <a:bodyPr wrap="square">
            <a:spAutoFit/>
          </a:bodyPr>
          <a:lstStyle/>
          <a:p>
            <a:pPr algn="justLow" rtl="1">
              <a:lnSpc>
                <a:spcPct val="107000"/>
              </a:lnSpc>
              <a:spcAft>
                <a:spcPts val="0"/>
              </a:spcAft>
            </a:pPr>
            <a:r>
              <a:rPr lang="en-US" dirty="0" smtClean="0">
                <a:effectLst/>
                <a:latin typeface="Calibri" panose="020F0502020204030204" pitchFamily="34" charset="0"/>
                <a:ea typeface="Calibri" panose="020F0502020204030204" pitchFamily="34" charset="0"/>
                <a:cs typeface="Calibri" panose="020F0502020204030204" pitchFamily="34" charset="0"/>
              </a:rPr>
              <a:t> Ovid </a:t>
            </a:r>
            <a:r>
              <a:rPr lang="ar-SA" dirty="0" smtClean="0">
                <a:effectLst/>
                <a:latin typeface="B Nazanin" panose="00000400000000000000" pitchFamily="2" charset="-78"/>
                <a:ea typeface="Calibri" panose="020F0502020204030204" pitchFamily="34" charset="0"/>
                <a:cs typeface="B Nazanin" panose="00000400000000000000" pitchFamily="2" charset="-78"/>
              </a:rPr>
              <a:t>یکی از اولین پایگاههاي تجاري دنیا در امر گسترش سریع اطلاعات و رفع نیازهاي اطلاعاتی الکترونیکی در زمینه ها</a:t>
            </a:r>
            <a:r>
              <a:rPr lang="fa-IR" dirty="0" smtClean="0">
                <a:effectLst/>
                <a:latin typeface="Cambria" panose="02040503050406030204" pitchFamily="18" charset="0"/>
                <a:ea typeface="Calibri" panose="020F0502020204030204" pitchFamily="34" charset="0"/>
                <a:cs typeface="B Nazanin" panose="00000400000000000000" pitchFamily="2" charset="-78"/>
              </a:rPr>
              <a:t>ی</a:t>
            </a:r>
            <a:r>
              <a:rPr lang="fa-IR" dirty="0" smtClean="0">
                <a:effectLst/>
                <a:latin typeface="B Nazanin" panose="00000400000000000000" pitchFamily="2" charset="-78"/>
                <a:ea typeface="Calibri" panose="020F0502020204030204" pitchFamily="34" charset="0"/>
                <a:cs typeface="B Nazanin" panose="00000400000000000000" pitchFamily="2" charset="-78"/>
              </a:rPr>
              <a:t> </a:t>
            </a:r>
            <a:r>
              <a:rPr lang="ar-SA" dirty="0" smtClean="0">
                <a:effectLst/>
                <a:latin typeface="B Nazanin" panose="00000400000000000000" pitchFamily="2" charset="-78"/>
                <a:ea typeface="Calibri" panose="020F0502020204030204" pitchFamily="34" charset="0"/>
                <a:cs typeface="B Nazanin" panose="00000400000000000000" pitchFamily="2" charset="-78"/>
              </a:rPr>
              <a:t>علوم زیستی، بهداشت و پزشکی است</a:t>
            </a:r>
            <a:r>
              <a:rPr lang="en-US" dirty="0" smtClean="0">
                <a:effectLst/>
                <a:latin typeface="B Nazanin" panose="00000400000000000000" pitchFamily="2" charset="-78"/>
                <a:ea typeface="Calibri" panose="020F0502020204030204" pitchFamily="34" charset="0"/>
                <a:cs typeface="Arial" panose="020B0604020202020204" pitchFamily="34" charset="0"/>
              </a:rPr>
              <a:t>. </a:t>
            </a:r>
            <a:r>
              <a:rPr lang="ar-SA" dirty="0" smtClean="0">
                <a:effectLst/>
                <a:latin typeface="B Nazanin" panose="00000400000000000000" pitchFamily="2" charset="-78"/>
                <a:ea typeface="Calibri" panose="020F0502020204030204" pitchFamily="34" charset="0"/>
                <a:cs typeface="B Nazanin" panose="00000400000000000000" pitchFamily="2" charset="-78"/>
              </a:rPr>
              <a:t>کتابخانه ها، محققان، پزشکان، مراکز بیوتکنولوژي، مراکز تحقیقاتی، بیمارستانها، دانشجویان رشته هاي مختلف از آن استفاده می کنند </a:t>
            </a:r>
            <a:r>
              <a:rPr lang="en-US" dirty="0" smtClean="0">
                <a:effectLst/>
                <a:latin typeface="Calibri" panose="020F0502020204030204" pitchFamily="34" charset="0"/>
                <a:ea typeface="Calibri" panose="020F0502020204030204" pitchFamily="34" charset="0"/>
                <a:cs typeface="Calibri" panose="020F0502020204030204" pitchFamily="34" charset="0"/>
              </a:rPr>
              <a:t>Ovid</a:t>
            </a:r>
            <a:r>
              <a:rPr lang="en-US" dirty="0" smtClean="0">
                <a:effectLst/>
                <a:latin typeface="B Nazanin" panose="00000400000000000000" pitchFamily="2" charset="-78"/>
                <a:ea typeface="Calibri" panose="020F0502020204030204" pitchFamily="34" charset="0"/>
                <a:cs typeface="Arial" panose="020B0604020202020204" pitchFamily="34" charset="0"/>
              </a:rPr>
              <a:t>.</a:t>
            </a:r>
            <a:r>
              <a:rPr lang="en-US" dirty="0" smtClean="0">
                <a:effectLst/>
                <a:latin typeface="Calibri" panose="020F0502020204030204" pitchFamily="34" charset="0"/>
                <a:ea typeface="Calibri" panose="020F0502020204030204" pitchFamily="34" charset="0"/>
                <a:cs typeface="Calibri" panose="020F0502020204030204" pitchFamily="34" charset="0"/>
              </a:rPr>
              <a:t> </a:t>
            </a:r>
            <a:r>
              <a:rPr lang="ar-SA" dirty="0" smtClean="0">
                <a:effectLst/>
                <a:latin typeface="B Nazanin" panose="00000400000000000000" pitchFamily="2" charset="-78"/>
                <a:ea typeface="Calibri" panose="020F0502020204030204" pitchFamily="34" charset="0"/>
                <a:cs typeface="B Nazanin" panose="00000400000000000000" pitchFamily="2" charset="-78"/>
              </a:rPr>
              <a:t>متعلق به شرکت </a:t>
            </a:r>
            <a:r>
              <a:rPr lang="en-US" dirty="0" smtClean="0">
                <a:effectLst/>
                <a:latin typeface="Calibri" panose="020F0502020204030204" pitchFamily="34" charset="0"/>
                <a:ea typeface="Calibri" panose="020F0502020204030204" pitchFamily="34" charset="0"/>
                <a:cs typeface="Calibri" panose="020F0502020204030204" pitchFamily="34" charset="0"/>
              </a:rPr>
              <a:t>Wolters Kluwer Health </a:t>
            </a:r>
            <a:r>
              <a:rPr lang="ar-SA" dirty="0" smtClean="0">
                <a:effectLst/>
                <a:latin typeface="B Nazanin" panose="00000400000000000000" pitchFamily="2" charset="-78"/>
                <a:ea typeface="Calibri" panose="020F0502020204030204" pitchFamily="34" charset="0"/>
                <a:cs typeface="B Nazanin" panose="00000400000000000000" pitchFamily="2" charset="-78"/>
              </a:rPr>
              <a:t>می باشد که دسترسی به محتواي</a:t>
            </a:r>
            <a:r>
              <a:rPr lang="en-US" dirty="0" smtClean="0">
                <a:effectLst/>
                <a:latin typeface="B Nazanin" panose="00000400000000000000" pitchFamily="2" charset="-78"/>
                <a:ea typeface="Calibri" panose="020F0502020204030204" pitchFamily="34" charset="0"/>
                <a:cs typeface="Arial" panose="020B0604020202020204" pitchFamily="34" charset="0"/>
              </a:rPr>
              <a:t> 1300 </a:t>
            </a:r>
            <a:r>
              <a:rPr lang="ar-SA" dirty="0" smtClean="0">
                <a:effectLst/>
                <a:latin typeface="B Nazanin" panose="00000400000000000000" pitchFamily="2" charset="-78"/>
                <a:ea typeface="Calibri" panose="020F0502020204030204" pitchFamily="34" charset="0"/>
                <a:cs typeface="B Nazanin" panose="00000400000000000000" pitchFamily="2" charset="-78"/>
              </a:rPr>
              <a:t>ژورنال و بیش از</a:t>
            </a:r>
            <a:r>
              <a:rPr lang="en-US" dirty="0" smtClean="0">
                <a:effectLst/>
                <a:latin typeface="B Nazanin" panose="00000400000000000000" pitchFamily="2" charset="-78"/>
                <a:ea typeface="Calibri" panose="020F0502020204030204" pitchFamily="34" charset="0"/>
                <a:cs typeface="Arial" panose="020B0604020202020204" pitchFamily="34" charset="0"/>
              </a:rPr>
              <a:t> 5400 </a:t>
            </a:r>
            <a:r>
              <a:rPr lang="ar-SA" dirty="0" smtClean="0">
                <a:effectLst/>
                <a:latin typeface="B Nazanin" panose="00000400000000000000" pitchFamily="2" charset="-78"/>
                <a:ea typeface="Calibri" panose="020F0502020204030204" pitchFamily="34" charset="0"/>
                <a:cs typeface="B Nazanin" panose="00000400000000000000" pitchFamily="2" charset="-78"/>
              </a:rPr>
              <a:t>کتاب را از</a:t>
            </a:r>
            <a:r>
              <a:rPr lang="en-US" dirty="0" smtClean="0">
                <a:effectLst/>
                <a:latin typeface="B Nazanin" panose="00000400000000000000" pitchFamily="2" charset="-78"/>
                <a:ea typeface="Calibri" panose="020F0502020204030204" pitchFamily="34" charset="0"/>
                <a:cs typeface="Arial" panose="020B0604020202020204" pitchFamily="34" charset="0"/>
              </a:rPr>
              <a:t> 145 </a:t>
            </a:r>
            <a:r>
              <a:rPr lang="ar-SA" dirty="0" smtClean="0">
                <a:effectLst/>
                <a:latin typeface="B Nazanin" panose="00000400000000000000" pitchFamily="2" charset="-78"/>
                <a:ea typeface="Calibri" panose="020F0502020204030204" pitchFamily="34" charset="0"/>
                <a:cs typeface="B Nazanin" panose="00000400000000000000" pitchFamily="2" charset="-78"/>
              </a:rPr>
              <a:t>بانک اطلاعاتی امکان پذیر ساخته است</a:t>
            </a:r>
            <a:r>
              <a:rPr lang="en-US" dirty="0" smtClean="0">
                <a:effectLst/>
                <a:latin typeface="B Nazanin" panose="00000400000000000000" pitchFamily="2" charset="-78"/>
                <a:ea typeface="Calibri" panose="020F0502020204030204" pitchFamily="34" charset="0"/>
                <a:cs typeface="Arial" panose="020B0604020202020204" pitchFamily="34" charset="0"/>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p:cNvPicPr/>
          <p:nvPr/>
        </p:nvPicPr>
        <p:blipFill rotWithShape="1">
          <a:blip r:embed="rId2" cstate="print">
            <a:extLst>
              <a:ext uri="{28A0092B-C50C-407E-A947-70E740481C1C}">
                <a14:useLocalDpi xmlns:a14="http://schemas.microsoft.com/office/drawing/2010/main" val="0"/>
              </a:ext>
            </a:extLst>
          </a:blip>
          <a:srcRect l="19904" t="19744" r="37747" b="29633"/>
          <a:stretch/>
        </p:blipFill>
        <p:spPr bwMode="auto">
          <a:xfrm>
            <a:off x="10616421" y="315623"/>
            <a:ext cx="1433195" cy="111442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072316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308291"/>
            <a:ext cx="6096000" cy="3945054"/>
          </a:xfrm>
          <a:prstGeom prst="rect">
            <a:avLst/>
          </a:prstGeom>
        </p:spPr>
        <p:txBody>
          <a:bodyPr>
            <a:spAutoFit/>
          </a:bodyPr>
          <a:lstStyle/>
          <a:p>
            <a:pPr algn="justLow" rtl="1">
              <a:lnSpc>
                <a:spcPct val="107000"/>
              </a:lnSpc>
              <a:spcAft>
                <a:spcPts val="0"/>
              </a:spcAft>
            </a:pPr>
            <a:r>
              <a:rPr lang="fa-IR" dirty="0">
                <a:latin typeface="Calibri" panose="020F0502020204030204" pitchFamily="34" charset="0"/>
                <a:ea typeface="Calibri" panose="020F0502020204030204" pitchFamily="34" charset="0"/>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b="1" dirty="0" smtClean="0">
                <a:solidFill>
                  <a:srgbClr val="2E74B6"/>
                </a:solidFill>
                <a:effectLst/>
                <a:latin typeface="B Titr,Bold"/>
                <a:ea typeface="Calibri" panose="020F0502020204030204" pitchFamily="34" charset="0"/>
                <a:cs typeface="B Titr,Bold"/>
              </a:rPr>
              <a:t>انتخاب  پایگاههاي اطلاعات</a:t>
            </a:r>
            <a:r>
              <a:rPr lang="ar-SA" b="1" dirty="0">
                <a:solidFill>
                  <a:srgbClr val="2E74B6"/>
                </a:solidFill>
                <a:latin typeface="Calibri" panose="020F0502020204030204" pitchFamily="34" charset="0"/>
                <a:ea typeface="Calibri" panose="020F0502020204030204" pitchFamily="34" charset="0"/>
              </a:rPr>
              <a:t>ی</a:t>
            </a:r>
            <a:r>
              <a:rPr lang="ar-SA" b="1" dirty="0" smtClean="0">
                <a:solidFill>
                  <a:srgbClr val="2E74B6"/>
                </a:solidFill>
                <a:effectLst/>
                <a:latin typeface="B Titr,Bold"/>
                <a:ea typeface="Calibri" panose="020F0502020204030204" pitchFamily="34" charset="0"/>
                <a:cs typeface="B Titr,Bold"/>
              </a:rPr>
              <a:t> </a:t>
            </a:r>
            <a:r>
              <a:rPr lang="en-US" dirty="0" smtClean="0">
                <a:solidFill>
                  <a:srgbClr val="2E74B6"/>
                </a:solidFill>
                <a:effectLst/>
                <a:latin typeface="Calibri Light" panose="020F0302020204030204" pitchFamily="34" charset="0"/>
                <a:ea typeface="Calibri" panose="020F0502020204030204" pitchFamily="34" charset="0"/>
                <a:cs typeface="Calibri Light" panose="020F0302020204030204" pitchFamily="34" charset="0"/>
              </a:rPr>
              <a:t>Ovid </a:t>
            </a:r>
            <a:r>
              <a:rPr lang="ar-SA" b="1" dirty="0" smtClean="0">
                <a:solidFill>
                  <a:srgbClr val="2E74B6"/>
                </a:solidFill>
                <a:effectLst/>
                <a:latin typeface="B Titr,Bold"/>
                <a:ea typeface="Calibri" panose="020F0502020204030204" pitchFamily="34" charset="0"/>
                <a:cs typeface="B Titr,Bold"/>
              </a:rPr>
              <a:t>جهت جستجو</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en-US" b="1" dirty="0" smtClean="0">
                <a:solidFill>
                  <a:srgbClr val="2E74B6"/>
                </a:solidFill>
                <a:effectLst/>
                <a:latin typeface="B Titr,Bold"/>
                <a:ea typeface="Calibri" panose="020F0502020204030204" pitchFamily="34" charset="0"/>
                <a:cs typeface="Arial" panose="020B0604020202020204" pitchFamily="34" charset="0"/>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پس از ورود به محیط جستجوي </a:t>
            </a:r>
            <a:r>
              <a:rPr lang="en-US"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Ovid </a:t>
            </a:r>
            <a:r>
              <a:rPr lang="ar-SA"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 صفحه اصلی آن مطابق تصویر زیر نمایان می شود</a:t>
            </a:r>
            <a:r>
              <a:rPr lang="en-US" dirty="0" smtClean="0">
                <a:solidFill>
                  <a:srgbClr val="000000"/>
                </a:solidFill>
                <a:effectLst/>
                <a:latin typeface="B Nazanin" panose="00000400000000000000" pitchFamily="2" charset="-78"/>
                <a:ea typeface="Calibri" panose="020F0502020204030204" pitchFamily="34" charset="0"/>
                <a:cs typeface="Arial" panose="020B0604020202020204" pitchFamily="34" charset="0"/>
              </a:rPr>
              <a:t>. </a:t>
            </a:r>
            <a:r>
              <a:rPr lang="ar-SA"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در این صفحه می توانید با تیک زدن در چک باکس پایگاههاي فهرست شده، یک یا چند پایگاه مورد نظر خود را جهت جستجو انتخاب نمایید</a:t>
            </a:r>
            <a:r>
              <a:rPr lang="en-US" dirty="0" smtClean="0">
                <a:solidFill>
                  <a:srgbClr val="000000"/>
                </a:solidFill>
                <a:effectLst/>
                <a:latin typeface="B Nazanin" panose="00000400000000000000" pitchFamily="2" charset="-78"/>
                <a:ea typeface="Calibri" panose="020F0502020204030204" pitchFamily="34" charset="0"/>
                <a:cs typeface="Arial" panose="020B0604020202020204" pitchFamily="34" charset="0"/>
              </a:rPr>
              <a:t>. </a:t>
            </a:r>
            <a:r>
              <a:rPr lang="ar-SA"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توضیحات مربوط به محتواي هریک از پایگاههاي موجود را با کلیک روي علامت که در جلو عنوان هر پایگاه قرار دارد به دست می آورید.</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 بعد از این که پایگاههاي مورد نظر انتخاب شد، می توانید جستجو را آغاز کنید</a:t>
            </a:r>
            <a:r>
              <a:rPr lang="en-US" dirty="0" smtClean="0">
                <a:solidFill>
                  <a:srgbClr val="000000"/>
                </a:solidFill>
                <a:effectLst/>
                <a:latin typeface="B Nazanin" panose="00000400000000000000" pitchFamily="2" charset="-78"/>
                <a:ea typeface="Calibri" panose="020F0502020204030204" pitchFamily="34" charset="0"/>
                <a:cs typeface="Arial" panose="020B0604020202020204" pitchFamily="34" charset="0"/>
              </a:rPr>
              <a:t> . </a:t>
            </a:r>
            <a:r>
              <a:rPr lang="ar-SA"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فهرست بانک هاي انتخابی نیز در این صفحه نمایش داده می شود که با دکمه </a:t>
            </a:r>
            <a:r>
              <a:rPr lang="en-US" dirty="0" smtClean="0">
                <a:solidFill>
                  <a:srgbClr val="70AE47"/>
                </a:solidFill>
                <a:effectLst/>
                <a:latin typeface="Calibri" panose="020F0502020204030204" pitchFamily="34" charset="0"/>
                <a:ea typeface="Calibri" panose="020F0502020204030204" pitchFamily="34" charset="0"/>
                <a:cs typeface="Calibri" panose="020F0502020204030204" pitchFamily="34" charset="0"/>
              </a:rPr>
              <a:t>Hide </a:t>
            </a:r>
            <a:r>
              <a:rPr lang="ar-SA"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می توانید آنها را پنهان نمایید</a:t>
            </a:r>
            <a:r>
              <a:rPr lang="en-US" dirty="0" smtClean="0">
                <a:solidFill>
                  <a:srgbClr val="000000"/>
                </a:solidFill>
                <a:effectLst/>
                <a:latin typeface="B Nazanin" panose="00000400000000000000" pitchFamily="2" charset="-78"/>
                <a:ea typeface="Calibri" panose="020F0502020204030204" pitchFamily="34" charset="0"/>
                <a:cs typeface="Arial" panose="020B0604020202020204" pitchFamily="34" charset="0"/>
              </a:rPr>
              <a:t>. </a:t>
            </a:r>
            <a:r>
              <a:rPr lang="ar-SA"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همچنین در صفحه </a:t>
            </a:r>
            <a:r>
              <a:rPr lang="en-US"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Search </a:t>
            </a:r>
            <a:r>
              <a:rPr lang="ar-SA"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با کلیک بر روي </a:t>
            </a:r>
            <a:r>
              <a:rPr lang="en-US"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        </a:t>
            </a:r>
            <a:r>
              <a:rPr lang="en-US" dirty="0" smtClean="0">
                <a:solidFill>
                  <a:srgbClr val="FF0000"/>
                </a:solidFill>
                <a:effectLst/>
                <a:latin typeface="Calibri" panose="020F0502020204030204" pitchFamily="34" charset="0"/>
                <a:ea typeface="Calibri" panose="020F0502020204030204" pitchFamily="34" charset="0"/>
                <a:cs typeface="Calibri" panose="020F0502020204030204" pitchFamily="34" charset="0"/>
              </a:rPr>
              <a:t>change     </a:t>
            </a:r>
            <a:r>
              <a:rPr lang="ar-SA"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می </a:t>
            </a:r>
            <a:r>
              <a:rPr lang="ar-SA"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توانید به صفحه انتخاب پایگاه برگشته و بانک اطلاعاتی مورد نظر خود را تغییر دهید</a:t>
            </a:r>
            <a:r>
              <a:rPr lang="en-US" dirty="0" smtClean="0">
                <a:solidFill>
                  <a:srgbClr val="000000"/>
                </a:solidFill>
                <a:effectLst/>
                <a:latin typeface="B Nazanin" panose="00000400000000000000" pitchFamily="2" charset="-78"/>
                <a:ea typeface="Calibri" panose="020F0502020204030204" pitchFamily="34" charset="0"/>
                <a:cs typeface="Arial" panose="020B0604020202020204" pitchFamily="34" charset="0"/>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p:cNvPicPr/>
          <p:nvPr/>
        </p:nvPicPr>
        <p:blipFill rotWithShape="1">
          <a:blip r:embed="rId2" cstate="print">
            <a:extLst>
              <a:ext uri="{28A0092B-C50C-407E-A947-70E740481C1C}">
                <a14:useLocalDpi xmlns:a14="http://schemas.microsoft.com/office/drawing/2010/main" val="0"/>
              </a:ext>
            </a:extLst>
          </a:blip>
          <a:srcRect l="19904" t="19744" r="37747" b="29633"/>
          <a:stretch/>
        </p:blipFill>
        <p:spPr bwMode="auto">
          <a:xfrm>
            <a:off x="10325475" y="388360"/>
            <a:ext cx="1433195" cy="111442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731298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691488"/>
            <a:ext cx="6096000" cy="4779706"/>
          </a:xfrm>
          <a:prstGeom prst="rect">
            <a:avLst/>
          </a:prstGeom>
        </p:spPr>
        <p:txBody>
          <a:bodyPr>
            <a:spAutoFit/>
          </a:bodyPr>
          <a:lstStyle/>
          <a:p>
            <a:pPr>
              <a:lnSpc>
                <a:spcPct val="107000"/>
              </a:lnSpc>
              <a:spcAft>
                <a:spcPts val="800"/>
              </a:spcAft>
            </a:pPr>
            <a:r>
              <a:rPr lang="ar-SA" sz="1400" dirty="0">
                <a:latin typeface="Calibri" panose="020F0502020204030204" pitchFamily="34" charset="0"/>
                <a:ea typeface="Calibri" panose="020F0502020204030204" pitchFamily="34" charset="0"/>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پس از ورود به صفحه اصلی جستجو در نوار آبی بالاي صفحه انواع جستجو را مشاهده می کنید</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en-US" b="1" dirty="0" smtClean="0">
                <a:effectLst/>
                <a:latin typeface="Calibri,Bold"/>
                <a:ea typeface="Calibri" panose="020F0502020204030204" pitchFamily="34" charset="0"/>
                <a:cs typeface="Calibri,Bold"/>
              </a:rPr>
              <a:t>Basic Search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dirty="0" smtClean="0">
                <a:effectLst/>
                <a:latin typeface="B Nazanin" panose="00000400000000000000" pitchFamily="2" charset="-78"/>
                <a:ea typeface="Calibri" panose="020F0502020204030204" pitchFamily="34" charset="0"/>
                <a:cs typeface="B Nazanin" panose="00000400000000000000" pitchFamily="2" charset="-78"/>
              </a:rPr>
              <a:t>اولین و ساده ترین بخش جستجو در </a:t>
            </a:r>
            <a:r>
              <a:rPr lang="en-US" dirty="0" smtClean="0">
                <a:effectLst/>
                <a:latin typeface="Calibri" panose="020F0502020204030204" pitchFamily="34" charset="0"/>
                <a:ea typeface="Calibri" panose="020F0502020204030204" pitchFamily="34" charset="0"/>
                <a:cs typeface="Calibri" panose="020F0502020204030204" pitchFamily="34" charset="0"/>
              </a:rPr>
              <a:t>Ovid </a:t>
            </a:r>
            <a:r>
              <a:rPr lang="ar-SA" dirty="0" smtClean="0">
                <a:effectLst/>
                <a:latin typeface="B Nazanin" panose="00000400000000000000" pitchFamily="2" charset="-78"/>
                <a:ea typeface="Calibri" panose="020F0502020204030204" pitchFamily="34" charset="0"/>
                <a:cs typeface="B Nazanin" panose="00000400000000000000" pitchFamily="2" charset="-78"/>
              </a:rPr>
              <a:t>است که در کوتاهترین زمان ممکن بیشترین نتایج را بازیابی می کند</a:t>
            </a:r>
            <a:r>
              <a:rPr lang="en-US" dirty="0" smtClean="0">
                <a:effectLst/>
                <a:latin typeface="B Nazanin" panose="00000400000000000000" pitchFamily="2" charset="-78"/>
                <a:ea typeface="Calibri" panose="020F0502020204030204" pitchFamily="34" charset="0"/>
                <a:cs typeface="Arial" panose="020B0604020202020204" pitchFamily="34" charset="0"/>
              </a:rPr>
              <a:t>. </a:t>
            </a:r>
            <a:r>
              <a:rPr lang="ar-SA" dirty="0" smtClean="0">
                <a:effectLst/>
                <a:latin typeface="B Nazanin" panose="00000400000000000000" pitchFamily="2" charset="-78"/>
                <a:ea typeface="Calibri" panose="020F0502020204030204" pitchFamily="34" charset="0"/>
                <a:cs typeface="B Nazanin" panose="00000400000000000000" pitchFamily="2" charset="-78"/>
              </a:rPr>
              <a:t>شامل باکس جستجو و تعدادي محدود کننده است</a:t>
            </a:r>
            <a:r>
              <a:rPr lang="en-US" dirty="0" smtClean="0">
                <a:effectLst/>
                <a:latin typeface="B Nazanin" panose="00000400000000000000" pitchFamily="2" charset="-78"/>
                <a:ea typeface="Calibri" panose="020F0502020204030204" pitchFamily="34" charset="0"/>
                <a:cs typeface="Arial" panose="020B0604020202020204" pitchFamily="34" charset="0"/>
              </a:rPr>
              <a:t>. </a:t>
            </a:r>
            <a:r>
              <a:rPr lang="ar-SA" dirty="0" smtClean="0">
                <a:effectLst/>
                <a:latin typeface="B Nazanin" panose="00000400000000000000" pitchFamily="2" charset="-78"/>
                <a:ea typeface="Calibri" panose="020F0502020204030204" pitchFamily="34" charset="0"/>
                <a:cs typeface="B Nazanin" panose="00000400000000000000" pitchFamily="2" charset="-78"/>
              </a:rPr>
              <a:t>با انتخاب گزینه </a:t>
            </a:r>
            <a:r>
              <a:rPr lang="en-US" dirty="0" smtClean="0">
                <a:effectLst/>
                <a:latin typeface="Calibri" panose="020F0502020204030204" pitchFamily="34" charset="0"/>
                <a:ea typeface="Calibri" panose="020F0502020204030204" pitchFamily="34" charset="0"/>
                <a:cs typeface="Calibri" panose="020F0502020204030204" pitchFamily="34" charset="0"/>
              </a:rPr>
              <a:t>"Include Related Terms" </a:t>
            </a:r>
            <a:r>
              <a:rPr lang="ar-SA" dirty="0" smtClean="0">
                <a:effectLst/>
                <a:latin typeface="B Nazanin" panose="00000400000000000000" pitchFamily="2" charset="-78"/>
                <a:ea typeface="Calibri" panose="020F0502020204030204" pitchFamily="34" charset="0"/>
                <a:cs typeface="B Nazanin" panose="00000400000000000000" pitchFamily="2" charset="-78"/>
              </a:rPr>
              <a:t>علاوه بر کلید وازه وارد شده ، واژه هاي مرتبط با آن نیز جستجو خواهند شد</a:t>
            </a:r>
            <a:r>
              <a:rPr lang="en-US" dirty="0" smtClean="0">
                <a:effectLst/>
                <a:latin typeface="B Nazanin" panose="00000400000000000000" pitchFamily="2" charset="-78"/>
                <a:ea typeface="Calibri" panose="020F0502020204030204" pitchFamily="34" charset="0"/>
                <a:cs typeface="Arial" panose="020B0604020202020204" pitchFamily="34" charset="0"/>
              </a:rPr>
              <a:t>. </a:t>
            </a:r>
            <a:r>
              <a:rPr lang="ar-SA" dirty="0" smtClean="0">
                <a:effectLst/>
                <a:latin typeface="B Nazanin" panose="00000400000000000000" pitchFamily="2" charset="-78"/>
                <a:ea typeface="Calibri" panose="020F0502020204030204" pitchFamily="34" charset="0"/>
                <a:cs typeface="B Nazanin" panose="00000400000000000000" pitchFamily="2" charset="-78"/>
              </a:rPr>
              <a:t>در این شیوه جستجو امکان استفاده از عملگرهاي بولین در ترکیب کلید واژه ها وجود ندارد</a:t>
            </a:r>
            <a:r>
              <a:rPr lang="en-US" dirty="0" smtClean="0">
                <a:effectLst/>
                <a:latin typeface="B Nazanin" panose="00000400000000000000" pitchFamily="2" charset="-78"/>
                <a:ea typeface="Calibri" panose="020F0502020204030204" pitchFamily="34" charset="0"/>
                <a:cs typeface="Arial" panose="020B0604020202020204" pitchFamily="34" charset="0"/>
              </a:rPr>
              <a:t>. </a:t>
            </a:r>
            <a:r>
              <a:rPr lang="ar-SA" dirty="0" smtClean="0">
                <a:effectLst/>
                <a:latin typeface="B Nazanin" panose="00000400000000000000" pitchFamily="2" charset="-78"/>
                <a:ea typeface="Calibri" panose="020F0502020204030204" pitchFamily="34" charset="0"/>
                <a:cs typeface="B Nazanin" panose="00000400000000000000" pitchFamily="2" charset="-78"/>
              </a:rPr>
              <a:t>می توان عنوان کامل و دقیق یک مدرک را داخل گیومه در باکس جستجو وارد نمود تا دقیقاً همان مدرک بازیابی شود</a:t>
            </a:r>
            <a:r>
              <a:rPr lang="en-US" dirty="0" smtClean="0">
                <a:effectLst/>
                <a:latin typeface="B Nazanin" panose="00000400000000000000" pitchFamily="2" charset="-78"/>
                <a:ea typeface="Calibri" panose="020F0502020204030204" pitchFamily="34" charset="0"/>
                <a:cs typeface="Arial" panose="020B0604020202020204" pitchFamily="34" charset="0"/>
              </a:rPr>
              <a:t>.</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dirty="0" smtClean="0">
                <a:effectLst/>
                <a:latin typeface="B Nazanin" panose="00000400000000000000" pitchFamily="2" charset="-78"/>
                <a:ea typeface="Calibri" panose="020F0502020204030204" pitchFamily="34" charset="0"/>
                <a:cs typeface="B Nazanin" panose="00000400000000000000" pitchFamily="2" charset="-78"/>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dirty="0" smtClean="0">
                <a:effectLst/>
                <a:latin typeface="B Nazanin" panose="00000400000000000000" pitchFamily="2" charset="-78"/>
                <a:ea typeface="Calibri" panose="020F0502020204030204" pitchFamily="34" charset="0"/>
                <a:cs typeface="B Nazanin" panose="00000400000000000000" pitchFamily="2" charset="-78"/>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dirty="0" smtClean="0">
                <a:effectLst/>
                <a:latin typeface="B Nazanin" panose="00000400000000000000" pitchFamily="2" charset="-78"/>
                <a:ea typeface="Calibri" panose="020F0502020204030204" pitchFamily="34" charset="0"/>
                <a:cs typeface="B Nazanin" panose="00000400000000000000" pitchFamily="2" charset="-78"/>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dirty="0" smtClean="0">
                <a:effectLst/>
                <a:latin typeface="B Nazanin" panose="00000400000000000000" pitchFamily="2" charset="-78"/>
                <a:ea typeface="Calibri" panose="020F0502020204030204" pitchFamily="34" charset="0"/>
                <a:cs typeface="B Nazanin" panose="00000400000000000000" pitchFamily="2" charset="-78"/>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p:cNvPicPr/>
          <p:nvPr/>
        </p:nvPicPr>
        <p:blipFill rotWithShape="1">
          <a:blip r:embed="rId2" cstate="print">
            <a:extLst>
              <a:ext uri="{28A0092B-C50C-407E-A947-70E740481C1C}">
                <a14:useLocalDpi xmlns:a14="http://schemas.microsoft.com/office/drawing/2010/main" val="0"/>
              </a:ext>
            </a:extLst>
          </a:blip>
          <a:srcRect l="19904" t="19744" r="37747" b="29633"/>
          <a:stretch/>
        </p:blipFill>
        <p:spPr bwMode="auto">
          <a:xfrm>
            <a:off x="10626812" y="242887"/>
            <a:ext cx="1433195" cy="111442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01874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160110"/>
            <a:ext cx="6096000" cy="3582840"/>
          </a:xfrm>
          <a:prstGeom prst="rect">
            <a:avLst/>
          </a:prstGeom>
        </p:spPr>
        <p:txBody>
          <a:bodyPr>
            <a:spAutoFit/>
          </a:bodyPr>
          <a:lstStyle/>
          <a:p>
            <a:pPr algn="r" rtl="1">
              <a:lnSpc>
                <a:spcPct val="107000"/>
              </a:lnSpc>
              <a:spcAft>
                <a:spcPts val="0"/>
              </a:spcAft>
            </a:pPr>
            <a:r>
              <a:rPr lang="ar-SA" b="1" dirty="0" smtClean="0">
                <a:solidFill>
                  <a:srgbClr val="2E74B6"/>
                </a:solidFill>
                <a:effectLst/>
                <a:latin typeface="B Titr,Bold"/>
                <a:ea typeface="Calibri" panose="020F0502020204030204" pitchFamily="34" charset="0"/>
                <a:cs typeface="B Titr,Bold"/>
              </a:rPr>
              <a:t>ژورنال ها</a:t>
            </a:r>
            <a:r>
              <a:rPr lang="en-US" b="1" dirty="0" smtClean="0">
                <a:solidFill>
                  <a:srgbClr val="2E74B6"/>
                </a:solidFill>
                <a:effectLst/>
                <a:latin typeface="B Titr,Bold"/>
                <a:ea typeface="Calibri" panose="020F0502020204030204" pitchFamily="34" charset="0"/>
                <a:cs typeface="Arial" panose="020B0604020202020204" pitchFamily="34" charset="0"/>
              </a:rPr>
              <a:t>:</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در نوار آبی بالاي صفحه با انتخاب </a:t>
            </a:r>
            <a:r>
              <a:rPr lang="en-US"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Journals </a:t>
            </a:r>
            <a:r>
              <a:rPr lang="ar-SA"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به مجموعه زورنال هاي </a:t>
            </a:r>
            <a:r>
              <a:rPr lang="en-US" dirty="0" err="1"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ovid</a:t>
            </a:r>
            <a:r>
              <a:rPr lang="en-US"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ar-SA"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دسترسی خواهید داشت و از میان همه ژورنالها تنها متن کامل مقالات ژورنال هایی را که مشترک هستید می توانید دریافت کنید</a:t>
            </a:r>
            <a:r>
              <a:rPr lang="en-US" dirty="0" smtClean="0">
                <a:solidFill>
                  <a:srgbClr val="000000"/>
                </a:solidFill>
                <a:effectLst/>
                <a:latin typeface="B Nazanin" panose="00000400000000000000" pitchFamily="2" charset="-78"/>
                <a:ea typeface="Calibri" panose="020F0502020204030204" pitchFamily="34" charset="0"/>
                <a:cs typeface="Arial" panose="020B0604020202020204" pitchFamily="34" charset="0"/>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b="1" dirty="0" smtClean="0">
                <a:solidFill>
                  <a:srgbClr val="2E74B6"/>
                </a:solidFill>
                <a:effectLst/>
                <a:latin typeface="B Titr,Bold"/>
                <a:ea typeface="Calibri" panose="020F0502020204030204" pitchFamily="34" charset="0"/>
                <a:cs typeface="B Titr,Bold"/>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en-US"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Ovid </a:t>
            </a:r>
            <a:r>
              <a:rPr lang="ar-SA"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به شما این امکان را می دهد که کتابهاي موجود را از نوار آبی رنگ بالاي صفحه قسمت </a:t>
            </a:r>
            <a:r>
              <a:rPr lang="en-US"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 </a:t>
            </a:r>
            <a:r>
              <a:rPr lang="en-US"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Books </a:t>
            </a:r>
            <a:r>
              <a:rPr lang="ar-SA"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مرور کنید و حتی درون کتاب ها به جستجو بپردازید</a:t>
            </a:r>
            <a:r>
              <a:rPr lang="en-US" dirty="0" smtClean="0">
                <a:solidFill>
                  <a:srgbClr val="000000"/>
                </a:solidFill>
                <a:effectLst/>
                <a:latin typeface="B Nazanin" panose="00000400000000000000" pitchFamily="2" charset="-78"/>
                <a:ea typeface="Calibri" panose="020F0502020204030204" pitchFamily="34" charset="0"/>
                <a:cs typeface="Arial" panose="020B0604020202020204" pitchFamily="34" charset="0"/>
              </a:rPr>
              <a:t>.</a:t>
            </a:r>
          </a:p>
          <a:p>
            <a:pPr algn="r" rtl="1">
              <a:lnSpc>
                <a:spcPct val="107000"/>
              </a:lnSpc>
              <a:spcAft>
                <a:spcPts val="0"/>
              </a:spcAft>
            </a:pP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 با انتخاب گزینه </a:t>
            </a:r>
            <a:r>
              <a:rPr lang="en-US"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Multimedia </a:t>
            </a:r>
            <a:r>
              <a:rPr lang="ar-SA"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از نوار آبی بالاي صفحه، شما به مجموعه اي از منابع چند رسانه اي شامل ویدئو، عکس و فایل صوتی دسترسی خواهید داشت</a:t>
            </a:r>
            <a:r>
              <a:rPr lang="en-US" dirty="0" smtClean="0">
                <a:solidFill>
                  <a:srgbClr val="000000"/>
                </a:solidFill>
                <a:effectLst/>
                <a:latin typeface="B Nazanin" panose="00000400000000000000" pitchFamily="2" charset="-78"/>
                <a:ea typeface="Calibri" panose="020F0502020204030204" pitchFamily="34" charset="0"/>
                <a:cs typeface="Arial" panose="020B0604020202020204" pitchFamily="34" charset="0"/>
              </a:rPr>
              <a:t>. </a:t>
            </a:r>
            <a:r>
              <a:rPr lang="ar-SA"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همانطور که در تصویر زیر می بینید، صفحه نمایش نتایج جستجو که با مربع قرمز مشخص شده است تمامی امکانات صفحه جستجوي سایر منابع قبلا توضیح داده شده است را دارد</a:t>
            </a:r>
            <a:r>
              <a:rPr lang="en-US" dirty="0" smtClean="0">
                <a:solidFill>
                  <a:srgbClr val="000000"/>
                </a:solidFill>
                <a:effectLst/>
                <a:latin typeface="B Nazanin" panose="00000400000000000000" pitchFamily="2" charset="-78"/>
                <a:ea typeface="Calibri" panose="020F0502020204030204" pitchFamily="34" charset="0"/>
                <a:cs typeface="Arial" panose="020B0604020202020204" pitchFamily="34" charset="0"/>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p:cNvPicPr/>
          <p:nvPr/>
        </p:nvPicPr>
        <p:blipFill rotWithShape="1">
          <a:blip r:embed="rId2" cstate="print">
            <a:extLst>
              <a:ext uri="{28A0092B-C50C-407E-A947-70E740481C1C}">
                <a14:useLocalDpi xmlns:a14="http://schemas.microsoft.com/office/drawing/2010/main" val="0"/>
              </a:ext>
            </a:extLst>
          </a:blip>
          <a:srcRect l="19904" t="19744" r="37747" b="29633"/>
          <a:stretch/>
        </p:blipFill>
        <p:spPr bwMode="auto">
          <a:xfrm>
            <a:off x="10346258" y="336405"/>
            <a:ext cx="1433195" cy="111442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30207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103107"/>
            <a:ext cx="6096000" cy="4651786"/>
          </a:xfrm>
          <a:prstGeom prst="rect">
            <a:avLst/>
          </a:prstGeom>
        </p:spPr>
        <p:txBody>
          <a:bodyPr>
            <a:spAutoFit/>
          </a:bodyPr>
          <a:lstStyle/>
          <a:p>
            <a:pPr algn="r" rtl="1">
              <a:lnSpc>
                <a:spcPct val="107000"/>
              </a:lnSpc>
              <a:spcAft>
                <a:spcPts val="0"/>
              </a:spcAft>
            </a:pPr>
            <a:r>
              <a:rPr lang="ar-SA" dirty="0">
                <a:solidFill>
                  <a:srgbClr val="000000"/>
                </a:solidFill>
                <a:latin typeface="B Nazanin" panose="00000400000000000000" pitchFamily="2" charset="-78"/>
                <a:ea typeface="Calibri" panose="020F0502020204030204" pitchFamily="34" charset="0"/>
                <a:cs typeface="B Nazanin" panose="00000400000000000000" pitchFamily="2" charset="-78"/>
              </a:rPr>
              <a:t>با انتخاب گزینه </a:t>
            </a:r>
            <a:r>
              <a:rPr lang="en-US" dirty="0">
                <a:solidFill>
                  <a:srgbClr val="000000"/>
                </a:solidFill>
                <a:latin typeface="Calibri" panose="020F0502020204030204" pitchFamily="34" charset="0"/>
                <a:ea typeface="Calibri" panose="020F0502020204030204" pitchFamily="34" charset="0"/>
                <a:cs typeface="B Nazanin" panose="00000400000000000000" pitchFamily="2" charset="-78"/>
              </a:rPr>
              <a:t>Multimedia </a:t>
            </a:r>
            <a:r>
              <a:rPr lang="ar-SA" dirty="0">
                <a:solidFill>
                  <a:srgbClr val="000000"/>
                </a:solidFill>
                <a:latin typeface="B Nazanin" panose="00000400000000000000" pitchFamily="2" charset="-78"/>
                <a:ea typeface="Calibri" panose="020F0502020204030204" pitchFamily="34" charset="0"/>
                <a:cs typeface="B Nazanin" panose="00000400000000000000" pitchFamily="2" charset="-78"/>
              </a:rPr>
              <a:t>از نوار آبی بالاي صفحه، شما به مجموعه اي از منابع چند رسانه اي شامل ویدئو، عکس و فایل صوتی دسترسی خواهید داشت</a:t>
            </a:r>
            <a:r>
              <a:rPr lang="en-US" dirty="0">
                <a:solidFill>
                  <a:srgbClr val="000000"/>
                </a:solidFill>
                <a:latin typeface="B Nazanin" panose="00000400000000000000" pitchFamily="2" charset="-78"/>
                <a:ea typeface="Calibri" panose="020F0502020204030204" pitchFamily="34" charset="0"/>
                <a:cs typeface="Arial" panose="020B0604020202020204" pitchFamily="34" charset="0"/>
              </a:rPr>
              <a:t>. </a:t>
            </a:r>
            <a:r>
              <a:rPr lang="ar-SA" dirty="0">
                <a:solidFill>
                  <a:srgbClr val="000000"/>
                </a:solidFill>
                <a:latin typeface="B Nazanin" panose="00000400000000000000" pitchFamily="2" charset="-78"/>
                <a:ea typeface="Calibri" panose="020F0502020204030204" pitchFamily="34" charset="0"/>
                <a:cs typeface="B Nazanin" panose="00000400000000000000" pitchFamily="2" charset="-78"/>
              </a:rPr>
              <a:t>همانطور که در تصویر زیر می بینید، صفحه نمایش نتایج جستجو که با مربع قرمز مشخص شده است تمامی امکانات صفحه جستجوي سایر منابع قبلا توضیح داده شده است را دارد</a:t>
            </a:r>
            <a:r>
              <a:rPr lang="en-US" dirty="0">
                <a:solidFill>
                  <a:srgbClr val="000000"/>
                </a:solidFill>
                <a:latin typeface="B Nazanin" panose="00000400000000000000" pitchFamily="2" charset="-78"/>
                <a:ea typeface="Calibri" panose="020F0502020204030204" pitchFamily="34" charset="0"/>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dirty="0">
                <a:solidFill>
                  <a:srgbClr val="000000"/>
                </a:solidFill>
                <a:latin typeface="B Nazanin" panose="00000400000000000000" pitchFamily="2" charset="-78"/>
                <a:ea typeface="Calibri" panose="020F0502020204030204" pitchFamily="34" charset="0"/>
                <a:cs typeface="B Nazanin" panose="00000400000000000000" pitchFamily="2"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en-US" dirty="0">
                <a:latin typeface="Calibri" panose="020F0502020204030204" pitchFamily="34" charset="0"/>
                <a:ea typeface="Calibri" panose="020F0502020204030204" pitchFamily="34" charset="0"/>
                <a:cs typeface="B Nazanin" panose="00000400000000000000" pitchFamily="2" charset="-78"/>
              </a:rPr>
              <a:t>Multimedia</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SA" dirty="0">
                <a:latin typeface="Calibri" panose="020F0502020204030204" pitchFamily="34" charset="0"/>
                <a:ea typeface="Calibri" panose="020F0502020204030204" pitchFamily="34" charset="0"/>
                <a:cs typeface="B Nazanin" panose="00000400000000000000" pitchFamily="2" charset="-78"/>
              </a:rPr>
              <a:t>در این قسمت می توانید به جستجوی چندرسانه ای ها شامل فیلم، صوت و تصویر بپردازید</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en-US" dirty="0">
                <a:latin typeface="Calibri" panose="020F0502020204030204" pitchFamily="34" charset="0"/>
                <a:ea typeface="Calibri" panose="020F0502020204030204" pitchFamily="34" charset="0"/>
                <a:cs typeface="B Nazanin" panose="00000400000000000000" pitchFamily="2"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SA" dirty="0">
                <a:latin typeface="Calibri" panose="020F0502020204030204" pitchFamily="34" charset="0"/>
                <a:ea typeface="Calibri" panose="020F0502020204030204" pitchFamily="34" charset="0"/>
                <a:cs typeface="B Nazanin" panose="00000400000000000000" pitchFamily="2" charset="-78"/>
              </a:rPr>
              <a:t>محیط کار شخصی</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dirty="0">
                <a:latin typeface="Calibri" panose="020F0502020204030204" pitchFamily="34" charset="0"/>
                <a:ea typeface="Calibri" panose="020F0502020204030204" pitchFamily="34" charset="0"/>
                <a:cs typeface="B Nazanin" panose="00000400000000000000" pitchFamily="2" charset="-78"/>
              </a:rPr>
              <a:t>این فضا امکانات و ابزارهای مفیدی را در اختیار قرار می دهد که بر اساس آن می توان به ذخیره سازی، پردازش و مدیریت اطلاعات</a:t>
            </a:r>
            <a:r>
              <a:rPr lang="ar-SA" dirty="0">
                <a:latin typeface="Arial" panose="020B0604020202020204" pitchFamily="34" charset="0"/>
                <a:ea typeface="Times New Roman" panose="02020603050405020304" pitchFamily="18" charset="0"/>
                <a:cs typeface="B Nazanin" panose="00000400000000000000" pitchFamily="2" charset="-78"/>
              </a:rPr>
              <a:t>پرداخت. در این قسمت شما می توانید مواردی را که هنگام جستجو در این پایگاه به لیست علاقه مندی های خود اضافه کردید، مشاهده </a:t>
            </a:r>
            <a:r>
              <a:rPr lang="ar-SA" dirty="0">
                <a:latin typeface="Calibri" panose="020F0502020204030204" pitchFamily="34" charset="0"/>
                <a:ea typeface="Calibri" panose="020F0502020204030204" pitchFamily="34" charset="0"/>
                <a:cs typeface="B Nazanin" panose="00000400000000000000" pitchFamily="2" charset="-78"/>
              </a:rPr>
              <a:t>و مدیریت نمایید</a:t>
            </a:r>
            <a:r>
              <a:rPr lang="en-US" dirty="0">
                <a:latin typeface="Calibri" panose="020F0502020204030204" pitchFamily="34" charset="0"/>
                <a:ea typeface="Calibri" panose="020F0502020204030204" pitchFamily="34" charset="0"/>
                <a:cs typeface="B Nazanin" panose="00000400000000000000" pitchFamily="2" charset="-78"/>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9536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2451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1886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63761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251</TotalTime>
  <Words>187</Words>
  <Application>Microsoft Office PowerPoint</Application>
  <PresentationFormat>Widescreen</PresentationFormat>
  <Paragraphs>35</Paragraphs>
  <Slides>9</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9</vt:i4>
      </vt:variant>
    </vt:vector>
  </HeadingPairs>
  <TitlesOfParts>
    <vt:vector size="20" baseType="lpstr">
      <vt:lpstr>Arial</vt:lpstr>
      <vt:lpstr>B Nazanin</vt:lpstr>
      <vt:lpstr>B Titr,Bold</vt:lpstr>
      <vt:lpstr>Calibri</vt:lpstr>
      <vt:lpstr>Calibri Light</vt:lpstr>
      <vt:lpstr>Calibri,Bold</vt:lpstr>
      <vt:lpstr>Cambria</vt:lpstr>
      <vt:lpstr>Times New Roman</vt:lpstr>
      <vt:lpstr>Trebuchet MS</vt:lpstr>
      <vt:lpstr>Tw Cen MT</vt:lpstr>
      <vt:lpstr>Circuit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educ22</dc:creator>
  <cp:lastModifiedBy>educ22</cp:lastModifiedBy>
  <cp:revision>6</cp:revision>
  <cp:lastPrinted>2018-12-15T09:30:54Z</cp:lastPrinted>
  <dcterms:created xsi:type="dcterms:W3CDTF">2018-12-15T09:17:18Z</dcterms:created>
  <dcterms:modified xsi:type="dcterms:W3CDTF">2018-12-17T10:22:42Z</dcterms:modified>
</cp:coreProperties>
</file>