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9" r:id="rId2"/>
    <p:sldId id="256" r:id="rId3"/>
    <p:sldId id="290" r:id="rId4"/>
    <p:sldId id="291" r:id="rId5"/>
    <p:sldId id="292" r:id="rId6"/>
    <p:sldId id="260" r:id="rId7"/>
    <p:sldId id="293" r:id="rId8"/>
    <p:sldId id="294" r:id="rId9"/>
    <p:sldId id="262" r:id="rId10"/>
    <p:sldId id="263" r:id="rId11"/>
    <p:sldId id="296" r:id="rId12"/>
    <p:sldId id="265" r:id="rId13"/>
    <p:sldId id="299" r:id="rId14"/>
    <p:sldId id="267" r:id="rId15"/>
    <p:sldId id="268" r:id="rId16"/>
    <p:sldId id="301" r:id="rId17"/>
    <p:sldId id="302" r:id="rId18"/>
    <p:sldId id="270" r:id="rId19"/>
    <p:sldId id="303" r:id="rId20"/>
    <p:sldId id="273" r:id="rId21"/>
    <p:sldId id="275" r:id="rId22"/>
    <p:sldId id="304" r:id="rId23"/>
    <p:sldId id="276" r:id="rId24"/>
    <p:sldId id="305" r:id="rId25"/>
    <p:sldId id="278" r:id="rId26"/>
    <p:sldId id="306" r:id="rId27"/>
    <p:sldId id="280" r:id="rId28"/>
    <p:sldId id="281" r:id="rId29"/>
    <p:sldId id="307" r:id="rId30"/>
    <p:sldId id="282" r:id="rId31"/>
    <p:sldId id="308" r:id="rId32"/>
    <p:sldId id="284" r:id="rId33"/>
    <p:sldId id="309" r:id="rId34"/>
    <p:sldId id="286" r:id="rId35"/>
    <p:sldId id="287" r:id="rId36"/>
    <p:sldId id="31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82582" autoAdjust="0"/>
  </p:normalViewPr>
  <p:slideViewPr>
    <p:cSldViewPr snapToGrid="0">
      <p:cViewPr varScale="1">
        <p:scale>
          <a:sx n="69" d="100"/>
          <a:sy n="69" d="100"/>
        </p:scale>
        <p:origin x="78"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EBA7D8-2909-45DE-AC8E-E3AA0251EC0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332623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EBA7D8-2909-45DE-AC8E-E3AA0251EC0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100380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EBA7D8-2909-45DE-AC8E-E3AA0251EC0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2824-F886-49C1-8215-CC6644A5B16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40684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EBA7D8-2909-45DE-AC8E-E3AA0251EC0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278168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EBA7D8-2909-45DE-AC8E-E3AA0251EC0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2824-F886-49C1-8215-CC6644A5B16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2320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EBA7D8-2909-45DE-AC8E-E3AA0251EC0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3157955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EBA7D8-2909-45DE-AC8E-E3AA0251EC0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3178866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EBA7D8-2909-45DE-AC8E-E3AA0251EC0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227620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EBA7D8-2909-45DE-AC8E-E3AA0251EC0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224005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EBA7D8-2909-45DE-AC8E-E3AA0251EC0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9166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EBA7D8-2909-45DE-AC8E-E3AA0251EC09}"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410368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EBA7D8-2909-45DE-AC8E-E3AA0251EC09}" type="datetimeFigureOut">
              <a:rPr lang="en-US" smtClean="0"/>
              <a:t>12/18/2018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7361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EBA7D8-2909-45DE-AC8E-E3AA0251EC09}" type="datetimeFigureOut">
              <a:rPr lang="en-US" smtClean="0"/>
              <a:t>12/18/2018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67349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BA7D8-2909-45DE-AC8E-E3AA0251EC09}" type="datetimeFigureOut">
              <a:rPr lang="en-US" smtClean="0"/>
              <a:t>12/18/2018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65193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EBA7D8-2909-45DE-AC8E-E3AA0251EC09}"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8578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2EBA7D8-2909-45DE-AC8E-E3AA0251EC09}"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D2824-F886-49C1-8215-CC6644A5B165}" type="slidenum">
              <a:rPr lang="en-US" smtClean="0"/>
              <a:t>‹#›</a:t>
            </a:fld>
            <a:endParaRPr lang="en-US"/>
          </a:p>
        </p:txBody>
      </p:sp>
    </p:spTree>
    <p:extLst>
      <p:ext uri="{BB962C8B-B14F-4D97-AF65-F5344CB8AC3E}">
        <p14:creationId xmlns:p14="http://schemas.microsoft.com/office/powerpoint/2010/main" val="277291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EBA7D8-2909-45DE-AC8E-E3AA0251EC09}" type="datetimeFigureOut">
              <a:rPr lang="en-US" smtClean="0"/>
              <a:t>12/18/2018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1D2824-F886-49C1-8215-CC6644A5B165}" type="slidenum">
              <a:rPr lang="en-US" smtClean="0"/>
              <a:t>‹#›</a:t>
            </a:fld>
            <a:endParaRPr lang="en-US"/>
          </a:p>
        </p:txBody>
      </p:sp>
    </p:spTree>
    <p:extLst>
      <p:ext uri="{BB962C8B-B14F-4D97-AF65-F5344CB8AC3E}">
        <p14:creationId xmlns:p14="http://schemas.microsoft.com/office/powerpoint/2010/main" val="1034507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fa-IR" b="1" dirty="0" smtClean="0"/>
              <a:t>راهنمای </a:t>
            </a:r>
            <a:r>
              <a:rPr lang="ar-SA" b="1" dirty="0" smtClean="0"/>
              <a:t>پایگاه </a:t>
            </a:r>
            <a:r>
              <a:rPr lang="en-US" b="1" dirty="0"/>
              <a:t>Springer</a:t>
            </a:r>
            <a:endParaRPr lang="en-US" dirty="0"/>
          </a:p>
        </p:txBody>
      </p:sp>
      <p:sp>
        <p:nvSpPr>
          <p:cNvPr id="3" name="Subtitle 2"/>
          <p:cNvSpPr>
            <a:spLocks noGrp="1"/>
          </p:cNvSpPr>
          <p:nvPr>
            <p:ph type="subTitle" idx="1"/>
          </p:nvPr>
        </p:nvSpPr>
        <p:spPr>
          <a:xfrm>
            <a:off x="1507067" y="2404535"/>
            <a:ext cx="7766936" cy="2743198"/>
          </a:xfrm>
        </p:spPr>
        <p:txBody>
          <a:bodyPr/>
          <a:lstStyle/>
          <a:p>
            <a:endParaRPr lang="en-US" dirty="0"/>
          </a:p>
        </p:txBody>
      </p:sp>
    </p:spTree>
    <p:extLst>
      <p:ext uri="{BB962C8B-B14F-4D97-AF65-F5344CB8AC3E}">
        <p14:creationId xmlns:p14="http://schemas.microsoft.com/office/powerpoint/2010/main" val="3372103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39091" y="1485900"/>
            <a:ext cx="7827818" cy="3886200"/>
          </a:xfrm>
          <a:prstGeom prst="rect">
            <a:avLst/>
          </a:prstGeom>
        </p:spPr>
      </p:pic>
    </p:spTree>
    <p:extLst>
      <p:ext uri="{BB962C8B-B14F-4D97-AF65-F5344CB8AC3E}">
        <p14:creationId xmlns:p14="http://schemas.microsoft.com/office/powerpoint/2010/main" val="3113836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5128" y="1524000"/>
            <a:ext cx="8382000" cy="3810000"/>
          </a:xfrm>
          <a:prstGeom prst="rect">
            <a:avLst/>
          </a:prstGeom>
        </p:spPr>
      </p:pic>
    </p:spTree>
    <p:extLst>
      <p:ext uri="{BB962C8B-B14F-4D97-AF65-F5344CB8AC3E}">
        <p14:creationId xmlns:p14="http://schemas.microsoft.com/office/powerpoint/2010/main" val="2005146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357746"/>
            <a:ext cx="5791200" cy="685124"/>
          </a:xfrm>
          <a:prstGeom prst="rect">
            <a:avLst/>
          </a:prstGeom>
        </p:spPr>
        <p:txBody>
          <a:bodyPr wrap="square">
            <a:spAutoFit/>
          </a:bodyPr>
          <a:lstStyle/>
          <a:p>
            <a:pPr algn="r" rtl="1">
              <a:lnSpc>
                <a:spcPct val="107000"/>
              </a:lnSpc>
              <a:spcBef>
                <a:spcPts val="1200"/>
              </a:spcBef>
              <a:spcAft>
                <a:spcPts val="0"/>
              </a:spcAft>
            </a:pPr>
            <a:r>
              <a:rPr lang="ar-SA" sz="3600" b="1" kern="0" dirty="0">
                <a:solidFill>
                  <a:schemeClr val="accent1">
                    <a:lumMod val="60000"/>
                    <a:lumOff val="40000"/>
                  </a:schemeClr>
                </a:solidFill>
                <a:latin typeface="Cambria" panose="02040503050406030204" pitchFamily="18" charset="0"/>
                <a:ea typeface="Times New Roman" panose="02020603050405020304" pitchFamily="18" charset="0"/>
                <a:cs typeface="B Titr" panose="00000700000000000000" pitchFamily="2" charset="-78"/>
              </a:rPr>
              <a:t>انواع </a:t>
            </a:r>
            <a:r>
              <a:rPr lang="ar-SA" sz="3600" b="1" kern="0" dirty="0" smtClean="0">
                <a:solidFill>
                  <a:schemeClr val="accent1">
                    <a:lumMod val="60000"/>
                    <a:lumOff val="40000"/>
                  </a:schemeClr>
                </a:solidFill>
                <a:latin typeface="Cambria" panose="02040503050406030204" pitchFamily="18" charset="0"/>
                <a:ea typeface="Times New Roman" panose="02020603050405020304" pitchFamily="18" charset="0"/>
                <a:cs typeface="B Titr" panose="00000700000000000000" pitchFamily="2" charset="-78"/>
              </a:rPr>
              <a:t>جستجو</a:t>
            </a:r>
            <a:endParaRPr lang="en-US" sz="3600" b="1" kern="0" dirty="0">
              <a:solidFill>
                <a:schemeClr val="accent1">
                  <a:lumMod val="60000"/>
                  <a:lumOff val="40000"/>
                </a:schemeClr>
              </a:solidFill>
              <a:latin typeface="Calibri Light" panose="020F0302020204030204" pitchFamily="34" charset="0"/>
              <a:ea typeface="Times New Roman" panose="02020603050405020304" pitchFamily="18" charset="0"/>
              <a:cs typeface="B Titr" panose="00000700000000000000" pitchFamily="2" charset="-78"/>
            </a:endParaRPr>
          </a:p>
        </p:txBody>
      </p:sp>
      <p:sp>
        <p:nvSpPr>
          <p:cNvPr id="2" name="Rectangle 1"/>
          <p:cNvSpPr/>
          <p:nvPr/>
        </p:nvSpPr>
        <p:spPr>
          <a:xfrm>
            <a:off x="3588327" y="2715492"/>
            <a:ext cx="3964065" cy="461665"/>
          </a:xfrm>
          <a:prstGeom prst="rect">
            <a:avLst/>
          </a:prstGeom>
        </p:spPr>
        <p:txBody>
          <a:bodyPr wrap="square">
            <a:spAutoFit/>
          </a:bodyPr>
          <a:lstStyle/>
          <a:p>
            <a:pPr algn="r"/>
            <a:r>
              <a:rPr lang="en-US" sz="2400" b="1" dirty="0">
                <a:latin typeface="Cambria" panose="02040503050406030204" pitchFamily="18" charset="0"/>
                <a:ea typeface="Calibri" panose="020F0502020204030204" pitchFamily="34" charset="0"/>
                <a:cs typeface="B Nazanin" panose="00000400000000000000" pitchFamily="2" charset="-78"/>
              </a:rPr>
              <a:t>Quick search</a:t>
            </a:r>
            <a:r>
              <a:rPr lang="ar-SA" sz="2400" b="1" dirty="0">
                <a:latin typeface="Cambria" panose="02040503050406030204" pitchFamily="18" charset="0"/>
                <a:ea typeface="Calibri" panose="020F0502020204030204" pitchFamily="34" charset="0"/>
                <a:cs typeface="B Nazanin" panose="00000400000000000000" pitchFamily="2" charset="-78"/>
              </a:rPr>
              <a:t> جستجوی سریع </a:t>
            </a:r>
            <a:endParaRPr lang="en-US" sz="2400" dirty="0">
              <a:cs typeface="B Nazanin" panose="00000400000000000000" pitchFamily="2" charset="-78"/>
            </a:endParaRPr>
          </a:p>
        </p:txBody>
      </p:sp>
    </p:spTree>
    <p:extLst>
      <p:ext uri="{BB962C8B-B14F-4D97-AF65-F5344CB8AC3E}">
        <p14:creationId xmlns:p14="http://schemas.microsoft.com/office/powerpoint/2010/main" val="3068399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746" y="2241496"/>
            <a:ext cx="7093528" cy="2386551"/>
          </a:xfrm>
          <a:prstGeom prst="rect">
            <a:avLst/>
          </a:prstGeom>
        </p:spPr>
        <p:txBody>
          <a:bodyPr wrap="square">
            <a:spAutoFit/>
          </a:bodyPr>
          <a:lstStyle/>
          <a:p>
            <a:pPr algn="r" rtl="1">
              <a:lnSpc>
                <a:spcPts val="1800"/>
              </a:lnSpc>
              <a:spcAft>
                <a:spcPts val="800"/>
              </a:spcAft>
            </a:pPr>
            <a:r>
              <a:rPr lang="ar-SA" b="1" dirty="0">
                <a:solidFill>
                  <a:srgbClr val="333333"/>
                </a:solidFill>
                <a:latin typeface="Cambria" panose="02040503050406030204" pitchFamily="18" charset="0"/>
                <a:ea typeface="Times New Roman" panose="02020603050405020304" pitchFamily="18" charset="0"/>
                <a:cs typeface="B Nazanin" panose="00000400000000000000" pitchFamily="2" charset="-78"/>
              </a:rPr>
              <a:t>با عضویت در پایگاه </a:t>
            </a:r>
            <a:r>
              <a:rPr lang="en-US" b="1" dirty="0">
                <a:solidFill>
                  <a:srgbClr val="333333"/>
                </a:solidFill>
                <a:latin typeface="Cambria" panose="02040503050406030204" pitchFamily="18" charset="0"/>
                <a:ea typeface="Times New Roman" panose="02020603050405020304" pitchFamily="18" charset="0"/>
                <a:cs typeface="B Nazanin" panose="00000400000000000000" pitchFamily="2" charset="-78"/>
              </a:rPr>
              <a:t>Springer </a:t>
            </a:r>
            <a:r>
              <a:rPr lang="fa-IR" b="1" dirty="0">
                <a:solidFill>
                  <a:srgbClr val="333333"/>
                </a:solidFill>
                <a:latin typeface="Cambria" panose="02040503050406030204" pitchFamily="18" charset="0"/>
                <a:ea typeface="Times New Roman" panose="02020603050405020304" pitchFamily="18" charset="0"/>
                <a:cs typeface="B Nazanin" panose="00000400000000000000" pitchFamily="2" charset="-78"/>
              </a:rPr>
              <a:t>  </a:t>
            </a:r>
            <a:r>
              <a:rPr lang="ar-SA" b="1" dirty="0">
                <a:solidFill>
                  <a:srgbClr val="333333"/>
                </a:solidFill>
                <a:latin typeface="Cambria" panose="02040503050406030204" pitchFamily="18" charset="0"/>
                <a:ea typeface="Times New Roman" panose="02020603050405020304" pitchFamily="18" charset="0"/>
                <a:cs typeface="B Nazanin" panose="00000400000000000000" pitchFamily="2" charset="-78"/>
              </a:rPr>
              <a:t>قادر به استفاده از امکاناتی هستید شامل:</a:t>
            </a:r>
            <a:endParaRPr lang="en-US" b="1" dirty="0">
              <a:latin typeface="Calibri" panose="020F0502020204030204" pitchFamily="34" charset="0"/>
              <a:ea typeface="Calibri" panose="020F0502020204030204" pitchFamily="34" charset="0"/>
              <a:cs typeface="B Nazanin" panose="00000400000000000000" pitchFamily="2" charset="-78"/>
            </a:endParaRPr>
          </a:p>
          <a:p>
            <a:pPr marL="342900" lvl="0" indent="-342900" algn="r" rtl="1">
              <a:lnSpc>
                <a:spcPts val="1800"/>
              </a:lnSpc>
              <a:spcAft>
                <a:spcPts val="0"/>
              </a:spcAft>
              <a:buFont typeface="Sakkal Majalla" panose="02000000000000000000" pitchFamily="2" charset="-78"/>
              <a:buChar char="-"/>
            </a:pPr>
            <a:r>
              <a:rPr lang="ar-SA" b="1" dirty="0">
                <a:solidFill>
                  <a:srgbClr val="333333"/>
                </a:solidFill>
                <a:latin typeface="Cambria" panose="02040503050406030204" pitchFamily="18" charset="0"/>
                <a:ea typeface="Times New Roman" panose="02020603050405020304" pitchFamily="18" charset="0"/>
                <a:cs typeface="B Nazanin" panose="00000400000000000000" pitchFamily="2" charset="-78"/>
              </a:rPr>
              <a:t>مدیریت داده های خود از قبیل ایمیل یا آدرس پستی</a:t>
            </a:r>
            <a:endParaRPr lang="en-US" b="1" dirty="0">
              <a:latin typeface="Calibri" panose="020F0502020204030204" pitchFamily="34" charset="0"/>
              <a:ea typeface="Times New Roman" panose="02020603050405020304" pitchFamily="18" charset="0"/>
              <a:cs typeface="B Nazanin" panose="00000400000000000000" pitchFamily="2" charset="-78"/>
            </a:endParaRPr>
          </a:p>
          <a:p>
            <a:pPr marL="342900" lvl="0" indent="-342900" algn="r" rtl="1">
              <a:lnSpc>
                <a:spcPts val="1800"/>
              </a:lnSpc>
              <a:spcAft>
                <a:spcPts val="0"/>
              </a:spcAft>
              <a:buFont typeface="Sakkal Majalla" panose="02000000000000000000" pitchFamily="2" charset="-78"/>
              <a:buChar char="-"/>
            </a:pPr>
            <a:r>
              <a:rPr lang="ar-SA" b="1" dirty="0">
                <a:solidFill>
                  <a:srgbClr val="333333"/>
                </a:solidFill>
                <a:latin typeface="Cambria" panose="02040503050406030204" pitchFamily="18" charset="0"/>
                <a:ea typeface="Times New Roman" panose="02020603050405020304" pitchFamily="18" charset="0"/>
                <a:cs typeface="B Nazanin" panose="00000400000000000000" pitchFamily="2" charset="-78"/>
              </a:rPr>
              <a:t>ایجاد تغییر در انتخاب خود از طریق خبرنامه اشپرینگر</a:t>
            </a:r>
            <a:endParaRPr lang="en-US" b="1" dirty="0">
              <a:latin typeface="Calibri" panose="020F0502020204030204" pitchFamily="34" charset="0"/>
              <a:ea typeface="Times New Roman" panose="02020603050405020304" pitchFamily="18" charset="0"/>
              <a:cs typeface="B Nazanin" panose="00000400000000000000" pitchFamily="2" charset="-78"/>
            </a:endParaRPr>
          </a:p>
          <a:p>
            <a:pPr marL="342900" lvl="0" indent="-342900" algn="r" rtl="1">
              <a:lnSpc>
                <a:spcPts val="1800"/>
              </a:lnSpc>
              <a:spcAft>
                <a:spcPts val="0"/>
              </a:spcAft>
              <a:buFont typeface="Sakkal Majalla" panose="02000000000000000000" pitchFamily="2" charset="-78"/>
              <a:buChar char="-"/>
            </a:pPr>
            <a:r>
              <a:rPr lang="ar-SA" b="1" dirty="0">
                <a:solidFill>
                  <a:srgbClr val="333333"/>
                </a:solidFill>
                <a:latin typeface="Cambria" panose="02040503050406030204" pitchFamily="18" charset="0"/>
                <a:ea typeface="Times New Roman" panose="02020603050405020304" pitchFamily="18" charset="0"/>
                <a:cs typeface="B Nazanin" panose="00000400000000000000" pitchFamily="2" charset="-78"/>
              </a:rPr>
              <a:t>حفظ کلمات کلیدی در جستجوهای قبلی</a:t>
            </a:r>
            <a:endParaRPr lang="en-US" b="1" dirty="0">
              <a:latin typeface="Calibri" panose="020F0502020204030204" pitchFamily="34" charset="0"/>
              <a:ea typeface="Times New Roman" panose="02020603050405020304" pitchFamily="18" charset="0"/>
              <a:cs typeface="B Nazanin" panose="00000400000000000000" pitchFamily="2" charset="-78"/>
            </a:endParaRPr>
          </a:p>
          <a:p>
            <a:pPr marL="342900" lvl="0" indent="-342900" algn="r" rtl="1">
              <a:lnSpc>
                <a:spcPts val="1800"/>
              </a:lnSpc>
              <a:spcAft>
                <a:spcPts val="800"/>
              </a:spcAft>
              <a:buFont typeface="Sakkal Majalla" panose="02000000000000000000" pitchFamily="2" charset="-78"/>
              <a:buChar char="-"/>
            </a:pPr>
            <a:r>
              <a:rPr lang="ar-SA" b="1" dirty="0">
                <a:solidFill>
                  <a:srgbClr val="333333"/>
                </a:solidFill>
                <a:latin typeface="Cambria" panose="02040503050406030204" pitchFamily="18" charset="0"/>
                <a:ea typeface="Times New Roman" panose="02020603050405020304" pitchFamily="18" charset="0"/>
                <a:cs typeface="B Nazanin" panose="00000400000000000000" pitchFamily="2" charset="-78"/>
              </a:rPr>
              <a:t>ثبت نام برای مرور  یا بررسی کتاب آنلاین و سفارش کتاب بصورت آنلاین. (اگر واجد شرایط تخفیف باشید به عنوان یک نویسنده اشپرینگر، آنها بطور خودکار این مسئله را اعمال می نمایند. </a:t>
            </a:r>
            <a:endParaRPr lang="en-US" b="1" dirty="0">
              <a:latin typeface="Calibri" panose="020F0502020204030204" pitchFamily="34" charset="0"/>
              <a:ea typeface="Times New Roman" panose="02020603050405020304" pitchFamily="18" charset="0"/>
              <a:cs typeface="B Nazanin" panose="00000400000000000000" pitchFamily="2" charset="-78"/>
            </a:endParaRPr>
          </a:p>
          <a:p>
            <a:pPr marL="228600" algn="r" rtl="1">
              <a:lnSpc>
                <a:spcPts val="1800"/>
              </a:lnSpc>
              <a:spcAft>
                <a:spcPts val="800"/>
              </a:spcAft>
            </a:pPr>
            <a:r>
              <a:rPr lang="ar-SA" b="1" dirty="0">
                <a:solidFill>
                  <a:srgbClr val="333333"/>
                </a:solidFill>
                <a:latin typeface="Cambria" panose="02040503050406030204" pitchFamily="18" charset="0"/>
                <a:ea typeface="Times New Roman" panose="02020603050405020304" pitchFamily="18" charset="0"/>
                <a:cs typeface="B Nazanin" panose="00000400000000000000" pitchFamily="2" charset="-78"/>
              </a:rPr>
              <a:t>به کاربران توصیه می شود جهت استفاده بهتر از این پایگاه حتما در این قسمت ثبت نام نمایند.</a:t>
            </a:r>
            <a:endParaRPr lang="en-US"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959469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983" y="1662546"/>
            <a:ext cx="8672944" cy="1200329"/>
          </a:xfrm>
          <a:prstGeom prst="rect">
            <a:avLst/>
          </a:prstGeom>
        </p:spPr>
        <p:txBody>
          <a:bodyPr wrap="square">
            <a:spAutoFit/>
          </a:bodyPr>
          <a:lstStyle/>
          <a:p>
            <a:pPr rtl="1"/>
            <a:r>
              <a:rPr lang="fa-IR" sz="3600" b="1" dirty="0" smtClean="0">
                <a:solidFill>
                  <a:schemeClr val="accent1">
                    <a:lumMod val="60000"/>
                    <a:lumOff val="40000"/>
                  </a:schemeClr>
                </a:solidFill>
                <a:latin typeface="Calibri" panose="020F0502020204030204" pitchFamily="34" charset="0"/>
                <a:ea typeface="Calibri" panose="020F0502020204030204" pitchFamily="34" charset="0"/>
                <a:cs typeface="B Titr" panose="00000700000000000000" pitchFamily="2" charset="-78"/>
              </a:rPr>
              <a:t>جستجوی </a:t>
            </a:r>
            <a:r>
              <a:rPr lang="fa-IR" sz="3600" b="1" dirty="0">
                <a:solidFill>
                  <a:schemeClr val="accent1">
                    <a:lumMod val="60000"/>
                    <a:lumOff val="40000"/>
                  </a:schemeClr>
                </a:solidFill>
                <a:latin typeface="Calibri" panose="020F0502020204030204" pitchFamily="34" charset="0"/>
                <a:ea typeface="Calibri" panose="020F0502020204030204" pitchFamily="34" charset="0"/>
                <a:cs typeface="B Titr" panose="00000700000000000000" pitchFamily="2" charset="-78"/>
              </a:rPr>
              <a:t>پیشرفته</a:t>
            </a:r>
            <a:r>
              <a:rPr lang="en-US" sz="3600" b="1" dirty="0">
                <a:solidFill>
                  <a:schemeClr val="accent1">
                    <a:lumMod val="60000"/>
                    <a:lumOff val="40000"/>
                  </a:schemeClr>
                </a:solidFill>
                <a:latin typeface="Calibri" panose="020F0502020204030204" pitchFamily="34" charset="0"/>
                <a:ea typeface="Calibri" panose="020F0502020204030204" pitchFamily="34" charset="0"/>
                <a:cs typeface="B Titr" panose="00000700000000000000" pitchFamily="2" charset="-78"/>
              </a:rPr>
              <a:t> </a:t>
            </a:r>
            <a:r>
              <a:rPr lang="fa-IR" sz="3600" b="1" dirty="0" smtClean="0">
                <a:solidFill>
                  <a:schemeClr val="accent1">
                    <a:lumMod val="60000"/>
                    <a:lumOff val="40000"/>
                  </a:schemeClr>
                </a:solidFill>
                <a:latin typeface="ac-default-font"/>
                <a:ea typeface="Calibri" panose="020F0502020204030204" pitchFamily="34" charset="0"/>
                <a:cs typeface="B Titr" panose="00000700000000000000" pitchFamily="2" charset="-78"/>
              </a:rPr>
              <a:t>در </a:t>
            </a:r>
            <a:r>
              <a:rPr lang="fa-IR" sz="3600" b="1" dirty="0" smtClean="0">
                <a:solidFill>
                  <a:schemeClr val="accent1">
                    <a:lumMod val="60000"/>
                    <a:lumOff val="40000"/>
                  </a:schemeClr>
                </a:solidFill>
                <a:latin typeface="ac-default-font"/>
                <a:ea typeface="Calibri" panose="020F0502020204030204" pitchFamily="34" charset="0"/>
                <a:cs typeface="B Titr" panose="00000700000000000000" pitchFamily="2" charset="-78"/>
              </a:rPr>
              <a:t>پایگاه</a:t>
            </a:r>
            <a:r>
              <a:rPr lang="en-US" sz="3600" b="1" dirty="0" smtClean="0">
                <a:solidFill>
                  <a:schemeClr val="accent1">
                    <a:lumMod val="60000"/>
                    <a:lumOff val="40000"/>
                  </a:schemeClr>
                </a:solidFill>
                <a:latin typeface="ac-default-font"/>
                <a:ea typeface="Calibri" panose="020F0502020204030204" pitchFamily="34" charset="0"/>
                <a:cs typeface="B Titr" panose="00000700000000000000" pitchFamily="2" charset="-78"/>
              </a:rPr>
              <a:t>             </a:t>
            </a:r>
            <a:r>
              <a:rPr lang="en-US" sz="3600" b="1" dirty="0">
                <a:solidFill>
                  <a:schemeClr val="accent1">
                    <a:lumMod val="60000"/>
                    <a:lumOff val="40000"/>
                  </a:schemeClr>
                </a:solidFill>
                <a:latin typeface="ac-default-font"/>
                <a:ea typeface="Calibri" panose="020F0502020204030204" pitchFamily="34" charset="0"/>
                <a:cs typeface="B Titr" panose="00000700000000000000" pitchFamily="2" charset="-78"/>
              </a:rPr>
              <a:t>Springer</a:t>
            </a:r>
            <a:endParaRPr lang="en-US" sz="3600" dirty="0">
              <a:solidFill>
                <a:schemeClr val="accent1">
                  <a:lumMod val="60000"/>
                  <a:lumOff val="40000"/>
                </a:schemeClr>
              </a:solidFill>
              <a:cs typeface="B Titr" panose="00000700000000000000" pitchFamily="2" charset="-78"/>
            </a:endParaRPr>
          </a:p>
          <a:p>
            <a:pPr rtl="1"/>
            <a:r>
              <a:rPr lang="en-US" sz="3600" b="1" dirty="0" smtClean="0">
                <a:solidFill>
                  <a:schemeClr val="accent1">
                    <a:lumMod val="60000"/>
                    <a:lumOff val="40000"/>
                  </a:schemeClr>
                </a:solidFill>
                <a:latin typeface="Calibri" panose="020F0502020204030204" pitchFamily="34" charset="0"/>
                <a:ea typeface="Calibri" panose="020F0502020204030204" pitchFamily="34" charset="0"/>
                <a:cs typeface="B Titr" panose="00000700000000000000" pitchFamily="2" charset="-78"/>
              </a:rPr>
              <a:t> </a:t>
            </a:r>
            <a:r>
              <a:rPr lang="en-US" sz="3600" b="1" dirty="0" smtClean="0">
                <a:solidFill>
                  <a:schemeClr val="accent1">
                    <a:lumMod val="60000"/>
                    <a:lumOff val="40000"/>
                  </a:schemeClr>
                </a:solidFill>
                <a:latin typeface="Calibri" panose="020F0502020204030204" pitchFamily="34" charset="0"/>
                <a:ea typeface="Calibri" panose="020F0502020204030204" pitchFamily="34" charset="0"/>
                <a:cs typeface="B Titr" panose="00000700000000000000" pitchFamily="2" charset="-78"/>
              </a:rPr>
              <a:t>Advanced search</a:t>
            </a:r>
            <a:r>
              <a:rPr lang="fa-IR" sz="3600" b="1" dirty="0" smtClean="0">
                <a:solidFill>
                  <a:schemeClr val="accent1">
                    <a:lumMod val="60000"/>
                    <a:lumOff val="40000"/>
                  </a:schemeClr>
                </a:solidFill>
                <a:ea typeface="Calibri" panose="020F0502020204030204" pitchFamily="34" charset="0"/>
                <a:cs typeface="B Titr" panose="00000700000000000000" pitchFamily="2" charset="-78"/>
              </a:rPr>
              <a:t> </a:t>
            </a:r>
            <a:endParaRPr lang="en-US" sz="3600" dirty="0">
              <a:solidFill>
                <a:schemeClr val="accent1">
                  <a:lumMod val="60000"/>
                  <a:lumOff val="40000"/>
                </a:schemeClr>
              </a:solidFill>
              <a:cs typeface="B Titr" panose="00000700000000000000" pitchFamily="2" charset="-78"/>
            </a:endParaRPr>
          </a:p>
        </p:txBody>
      </p:sp>
    </p:spTree>
    <p:extLst>
      <p:ext uri="{BB962C8B-B14F-4D97-AF65-F5344CB8AC3E}">
        <p14:creationId xmlns:p14="http://schemas.microsoft.com/office/powerpoint/2010/main" val="4041279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1898074"/>
            <a:ext cx="6192982" cy="3012428"/>
          </a:xfrm>
          <a:prstGeom prst="rect">
            <a:avLst/>
          </a:prstGeom>
        </p:spPr>
        <p:txBody>
          <a:bodyPr wrap="square">
            <a:spAutoFit/>
          </a:bodyPr>
          <a:lstStyle/>
          <a:p>
            <a:pPr algn="just" rtl="1">
              <a:lnSpc>
                <a:spcPct val="107000"/>
              </a:lnSpc>
              <a:spcBef>
                <a:spcPts val="1200"/>
              </a:spcBef>
              <a:spcAft>
                <a:spcPts val="0"/>
              </a:spcAft>
            </a:pPr>
            <a:r>
              <a:rPr lang="fa-IR" sz="2400" b="1" kern="0" dirty="0">
                <a:solidFill>
                  <a:srgbClr val="353535"/>
                </a:solidFill>
                <a:latin typeface="ac-default-font"/>
                <a:ea typeface="Times New Roman" panose="02020603050405020304" pitchFamily="18" charset="0"/>
                <a:cs typeface="B Nazanin" panose="00000400000000000000" pitchFamily="2" charset="-78"/>
              </a:rPr>
              <a:t>با انتخاب علامت * در کنار جعبه جستجو، میتوان از صفحه جستجوي پیشرفته استفاده کرد. در جستجوی پیشرفته امکان تعیین مشخصات نشر، نویسنده یا ویراستار، محتوا، ترتیب نتایج به دست آمده و ... وجود دارد. در</a:t>
            </a:r>
            <a:r>
              <a:rPr lang="fa-IR" sz="2400" b="1" kern="0" dirty="0">
                <a:solidFill>
                  <a:srgbClr val="353535"/>
                </a:solidFill>
                <a:latin typeface="Calibri Light" panose="020F0302020204030204" pitchFamily="34" charset="0"/>
                <a:ea typeface="Times New Roman" panose="02020603050405020304" pitchFamily="18" charset="0"/>
                <a:cs typeface="B Nazanin" panose="00000400000000000000" pitchFamily="2" charset="-78"/>
              </a:rPr>
              <a:t> </a:t>
            </a:r>
            <a:r>
              <a:rPr lang="fa-IR" sz="2400" b="1" kern="0" dirty="0">
                <a:solidFill>
                  <a:srgbClr val="353535"/>
                </a:solidFill>
                <a:latin typeface="ac-default-font"/>
                <a:ea typeface="Times New Roman" panose="02020603050405020304" pitchFamily="18" charset="0"/>
                <a:cs typeface="B Nazanin" panose="00000400000000000000" pitchFamily="2" charset="-78"/>
              </a:rPr>
              <a:t>این صورت جستجو نتایج بهتری خواهد داشت.</a:t>
            </a:r>
            <a:r>
              <a:rPr lang="fa-IR" sz="2400" b="1" kern="0" dirty="0">
                <a:solidFill>
                  <a:srgbClr val="353535"/>
                </a:solidFill>
                <a:latin typeface="Calibri Light" panose="020F0302020204030204" pitchFamily="34" charset="0"/>
                <a:ea typeface="Times New Roman" panose="02020603050405020304" pitchFamily="18" charset="0"/>
                <a:cs typeface="B Nazanin" panose="00000400000000000000" pitchFamily="2" charset="-78"/>
              </a:rPr>
              <a:t> </a:t>
            </a:r>
            <a:endParaRPr lang="en-US" sz="2400"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spcAft>
                <a:spcPts val="0"/>
              </a:spcAft>
            </a:pPr>
            <a:r>
              <a:rPr lang="fa-IR" sz="2400" b="1" kern="0" dirty="0">
                <a:solidFill>
                  <a:srgbClr val="353535"/>
                </a:solidFill>
                <a:latin typeface="ac-default-font"/>
                <a:ea typeface="Times New Roman" panose="02020603050405020304" pitchFamily="18" charset="0"/>
                <a:cs typeface="B Nazanin" panose="00000400000000000000" pitchFamily="2" charset="-78"/>
              </a:rPr>
              <a:t>در صفحه جستجوي پیشرفته، امکان جستجوي دقیقتري فراهم میشود.</a:t>
            </a:r>
            <a:endParaRPr lang="en-US" sz="2400" b="1" kern="0" dirty="0">
              <a:solidFill>
                <a:srgbClr val="2E74B5"/>
              </a:solidFill>
              <a:effectLst/>
              <a:latin typeface="Calibri Light" panose="020F03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354784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7928" y="1080655"/>
            <a:ext cx="9116291" cy="4175846"/>
          </a:xfrm>
          <a:prstGeom prst="rect">
            <a:avLst/>
          </a:prstGeom>
        </p:spPr>
      </p:pic>
    </p:spTree>
    <p:extLst>
      <p:ext uri="{BB962C8B-B14F-4D97-AF65-F5344CB8AC3E}">
        <p14:creationId xmlns:p14="http://schemas.microsoft.com/office/powerpoint/2010/main" val="1139735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554182"/>
            <a:ext cx="7277100" cy="5486400"/>
          </a:xfrm>
          <a:prstGeom prst="rect">
            <a:avLst/>
          </a:prstGeom>
        </p:spPr>
      </p:pic>
    </p:spTree>
    <p:extLst>
      <p:ext uri="{BB962C8B-B14F-4D97-AF65-F5344CB8AC3E}">
        <p14:creationId xmlns:p14="http://schemas.microsoft.com/office/powerpoint/2010/main" val="1665276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73" y="473319"/>
            <a:ext cx="8659091" cy="5022272"/>
          </a:xfrm>
          <a:prstGeom prst="rect">
            <a:avLst/>
          </a:prstGeom>
        </p:spPr>
        <p:txBody>
          <a:bodyPr wrap="square">
            <a:spAutoFit/>
          </a:bodyPr>
          <a:lstStyle/>
          <a:p>
            <a:pPr algn="just" rtl="1">
              <a:lnSpc>
                <a:spcPct val="107000"/>
              </a:lnSpc>
              <a:spcBef>
                <a:spcPts val="1200"/>
              </a:spcBef>
              <a:spcAft>
                <a:spcPts val="0"/>
              </a:spcAft>
            </a:pPr>
            <a:r>
              <a:rPr lang="fa-IR" b="1" kern="0" dirty="0">
                <a:latin typeface="Calibri Light" panose="020F0302020204030204" pitchFamily="34" charset="0"/>
                <a:ea typeface="Times New Roman" panose="02020603050405020304" pitchFamily="18" charset="0"/>
                <a:cs typeface="B Nazanin" panose="00000400000000000000" pitchFamily="2" charset="-78"/>
              </a:rPr>
              <a:t>جستجوی پیشرفته </a:t>
            </a:r>
            <a:r>
              <a:rPr lang="en-US" b="1" kern="0" dirty="0">
                <a:latin typeface="Calibri Light" panose="020F0302020204030204" pitchFamily="34" charset="0"/>
                <a:ea typeface="Times New Roman" panose="02020603050405020304" pitchFamily="18" charset="0"/>
                <a:cs typeface="B Nazanin" panose="00000400000000000000" pitchFamily="2" charset="-78"/>
              </a:rPr>
              <a:t>Advanced search</a:t>
            </a:r>
          </a:p>
          <a:p>
            <a:pPr algn="just" rtl="1">
              <a:lnSpc>
                <a:spcPct val="107000"/>
              </a:lnSpc>
              <a:spcBef>
                <a:spcPts val="1200"/>
              </a:spcBef>
              <a:spcAft>
                <a:spcPts val="0"/>
              </a:spcAft>
            </a:pPr>
            <a:r>
              <a:rPr lang="en-US" b="1" kern="0" dirty="0">
                <a:latin typeface="Calibri Light" panose="020F0302020204030204" pitchFamily="34" charset="0"/>
                <a:ea typeface="Times New Roman" panose="02020603050405020304" pitchFamily="18" charset="0"/>
                <a:cs typeface="B Nazanin" panose="00000400000000000000" pitchFamily="2" charset="-78"/>
              </a:rPr>
              <a:t>with all of the words</a:t>
            </a:r>
            <a:r>
              <a:rPr lang="ar-SA" b="1" kern="0" dirty="0">
                <a:latin typeface="Calibri Light" panose="020F0302020204030204" pitchFamily="34" charset="0"/>
                <a:ea typeface="Times New Roman" panose="02020603050405020304" pitchFamily="18" charset="0"/>
                <a:cs typeface="B Nazanin" panose="00000400000000000000" pitchFamily="2" charset="-78"/>
              </a:rPr>
              <a:t>:</a:t>
            </a:r>
            <a:r>
              <a:rPr lang="fa-IR" b="1" kern="0" dirty="0">
                <a:latin typeface="Calibri Light" panose="020F0302020204030204" pitchFamily="34" charset="0"/>
                <a:ea typeface="Times New Roman" panose="02020603050405020304" pitchFamily="18" charset="0"/>
                <a:cs typeface="B Nazanin" panose="00000400000000000000" pitchFamily="2" charset="-78"/>
              </a:rPr>
              <a:t> با وارد کردن واژه های مورد نظر خود در این قسمت، تمام مدارکی که کلید واژه های مورد نظر در آن باشند بازیابی می شوند.</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spcAft>
                <a:spcPts val="0"/>
              </a:spcAft>
            </a:pPr>
            <a:r>
              <a:rPr lang="en-US" b="1" kern="0" dirty="0">
                <a:latin typeface="Calibri Light" panose="020F0302020204030204" pitchFamily="34" charset="0"/>
                <a:ea typeface="Times New Roman" panose="02020603050405020304" pitchFamily="18" charset="0"/>
                <a:cs typeface="B Nazanin" panose="00000400000000000000" pitchFamily="2" charset="-78"/>
              </a:rPr>
              <a:t>With the exact phrase</a:t>
            </a:r>
            <a:r>
              <a:rPr lang="ar-SA" b="1" kern="0" dirty="0">
                <a:latin typeface="Calibri Light" panose="020F0302020204030204" pitchFamily="34" charset="0"/>
                <a:ea typeface="Times New Roman" panose="02020603050405020304" pitchFamily="18" charset="0"/>
                <a:cs typeface="B Nazanin" panose="00000400000000000000" pitchFamily="2" charset="-78"/>
              </a:rPr>
              <a:t>: در این قسمت عین عبارت وارد شده جستجو می شود.</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spcAft>
                <a:spcPts val="0"/>
              </a:spcAft>
            </a:pPr>
            <a:r>
              <a:rPr lang="en-US" b="1" kern="0" dirty="0">
                <a:latin typeface="Calibri Light" panose="020F0302020204030204" pitchFamily="34" charset="0"/>
                <a:ea typeface="Times New Roman" panose="02020603050405020304" pitchFamily="18" charset="0"/>
                <a:cs typeface="B Nazanin" panose="00000400000000000000" pitchFamily="2" charset="-78"/>
              </a:rPr>
              <a:t>With at least one of the words </a:t>
            </a:r>
            <a:r>
              <a:rPr lang="ar-SA" b="1" kern="0" dirty="0">
                <a:latin typeface="Calibri Light" panose="020F0302020204030204" pitchFamily="34" charset="0"/>
                <a:ea typeface="Times New Roman" panose="02020603050405020304" pitchFamily="18" charset="0"/>
                <a:cs typeface="B Nazanin" panose="00000400000000000000" pitchFamily="2" charset="-78"/>
              </a:rPr>
              <a:t>: چنانچه می خواهید حداقل با یکی از کلماتی که وارد می کنید جستجو انجام شود، واژه های خود را در این قسمت وارد نمایید.</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spcAft>
                <a:spcPts val="0"/>
              </a:spcAft>
            </a:pPr>
            <a:r>
              <a:rPr lang="en-US" b="1" kern="0" dirty="0">
                <a:latin typeface="Calibri Light" panose="020F0302020204030204" pitchFamily="34" charset="0"/>
                <a:ea typeface="Times New Roman" panose="02020603050405020304" pitchFamily="18" charset="0"/>
                <a:cs typeface="B Nazanin" panose="00000400000000000000" pitchFamily="2" charset="-78"/>
              </a:rPr>
              <a:t>without the words</a:t>
            </a:r>
            <a:r>
              <a:rPr lang="ar-SA" b="1" kern="0" dirty="0">
                <a:latin typeface="Calibri Light" panose="020F0302020204030204" pitchFamily="34" charset="0"/>
                <a:ea typeface="Times New Roman" panose="02020603050405020304" pitchFamily="18" charset="0"/>
                <a:cs typeface="B Nazanin" panose="00000400000000000000" pitchFamily="2" charset="-78"/>
              </a:rPr>
              <a:t>: با وارد کردن یک واژه در این قسمت، در واقع آن واژه را از جستجوی خود حذف خواهید کرد.</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spcAft>
                <a:spcPts val="0"/>
              </a:spcAft>
            </a:pPr>
            <a:r>
              <a:rPr lang="en-US" b="1" kern="0" dirty="0">
                <a:latin typeface="Calibri Light" panose="020F0302020204030204" pitchFamily="34" charset="0"/>
                <a:ea typeface="Times New Roman" panose="02020603050405020304" pitchFamily="18" charset="0"/>
                <a:cs typeface="B Nazanin" panose="00000400000000000000" pitchFamily="2" charset="-78"/>
              </a:rPr>
              <a:t>where the title contains</a:t>
            </a:r>
            <a:r>
              <a:rPr lang="ar-SA" b="1" kern="0" dirty="0">
                <a:latin typeface="Calibri Light" panose="020F0302020204030204" pitchFamily="34" charset="0"/>
                <a:ea typeface="Times New Roman" panose="02020603050405020304" pitchFamily="18" charset="0"/>
                <a:cs typeface="B Nazanin" panose="00000400000000000000" pitchFamily="2" charset="-78"/>
              </a:rPr>
              <a:t>: با وارد کردن یک واژه در این قسمت، فقط جستجوی آن واژه در عنوان مدارک انجام می شود.</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spcAft>
                <a:spcPts val="0"/>
              </a:spcAft>
            </a:pPr>
            <a:r>
              <a:rPr lang="en-US" b="1" kern="0" dirty="0">
                <a:latin typeface="Calibri Light" panose="020F0302020204030204" pitchFamily="34" charset="0"/>
                <a:ea typeface="Times New Roman" panose="02020603050405020304" pitchFamily="18" charset="0"/>
                <a:cs typeface="B Nazanin" panose="00000400000000000000" pitchFamily="2" charset="-78"/>
              </a:rPr>
              <a:t> where the author/editor is</a:t>
            </a:r>
            <a:r>
              <a:rPr lang="ar-SA" b="1" kern="0" dirty="0">
                <a:latin typeface="Calibri Light" panose="020F0302020204030204" pitchFamily="34" charset="0"/>
                <a:ea typeface="Times New Roman" panose="02020603050405020304" pitchFamily="18" charset="0"/>
                <a:cs typeface="B Nazanin" panose="00000400000000000000" pitchFamily="2" charset="-78"/>
              </a:rPr>
              <a:t>: چنانچه می خواهید یک نویسنده یا ویراستار خاصی را جستجو کنید، نام وی را در این قسمت وارد نمایید. </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spcAft>
                <a:spcPts val="0"/>
              </a:spcAft>
            </a:pPr>
            <a:r>
              <a:rPr lang="en-US" b="1" kern="0" dirty="0">
                <a:latin typeface="Calibri Light" panose="020F0302020204030204" pitchFamily="34" charset="0"/>
                <a:ea typeface="Times New Roman" panose="02020603050405020304" pitchFamily="18" charset="0"/>
                <a:cs typeface="B Nazanin" panose="00000400000000000000" pitchFamily="2" charset="-78"/>
              </a:rPr>
              <a:t>show documents published</a:t>
            </a:r>
            <a:r>
              <a:rPr lang="ar-SA" b="1" kern="0" dirty="0">
                <a:latin typeface="Calibri Light" panose="020F0302020204030204" pitchFamily="34" charset="0"/>
                <a:ea typeface="Times New Roman" panose="02020603050405020304" pitchFamily="18" charset="0"/>
                <a:cs typeface="B Nazanin" panose="00000400000000000000" pitchFamily="2" charset="-78"/>
              </a:rPr>
              <a:t>: در این قسمت می توان جستجوی خود را در بازه زمانی خاص، محدود کرد.</a:t>
            </a:r>
            <a:endParaRPr lang="en-US" b="1" kern="0" dirty="0">
              <a:effectLst/>
              <a:latin typeface="Calibri Light" panose="020F03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479924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933450"/>
            <a:ext cx="7079673" cy="4991100"/>
          </a:xfrm>
          <a:prstGeom prst="rect">
            <a:avLst/>
          </a:prstGeom>
        </p:spPr>
      </p:pic>
    </p:spTree>
    <p:extLst>
      <p:ext uri="{BB962C8B-B14F-4D97-AF65-F5344CB8AC3E}">
        <p14:creationId xmlns:p14="http://schemas.microsoft.com/office/powerpoint/2010/main" val="1176456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8103476" cy="1108219"/>
          </a:xfrm>
        </p:spPr>
        <p:txBody>
          <a:bodyPr/>
          <a:lstStyle/>
          <a:p>
            <a:pPr algn="ctr" rtl="1"/>
            <a:r>
              <a:rPr lang="ar-SA" b="1" dirty="0" smtClean="0">
                <a:cs typeface="B Titr" panose="00000700000000000000" pitchFamily="2" charset="-78"/>
              </a:rPr>
              <a:t>پایگاه </a:t>
            </a:r>
            <a:r>
              <a:rPr lang="en-US" b="1" dirty="0" smtClean="0">
                <a:cs typeface="B Titr" panose="00000700000000000000" pitchFamily="2" charset="-78"/>
              </a:rPr>
              <a:t>Springer</a:t>
            </a:r>
            <a:endParaRPr lang="en-US" b="1" dirty="0">
              <a:cs typeface="B Titr" panose="00000700000000000000" pitchFamily="2" charset="-78"/>
            </a:endParaRPr>
          </a:p>
        </p:txBody>
      </p:sp>
      <p:sp>
        <p:nvSpPr>
          <p:cNvPr id="3" name="Subtitle 2"/>
          <p:cNvSpPr>
            <a:spLocks noGrp="1"/>
          </p:cNvSpPr>
          <p:nvPr>
            <p:ph type="subTitle" idx="1"/>
          </p:nvPr>
        </p:nvSpPr>
        <p:spPr>
          <a:xfrm>
            <a:off x="945931" y="2341417"/>
            <a:ext cx="8681545" cy="3418251"/>
          </a:xfrm>
        </p:spPr>
        <p:txBody>
          <a:bodyPr>
            <a:normAutofit/>
          </a:bodyPr>
          <a:lstStyle/>
          <a:p>
            <a:pPr algn="just" rtl="1"/>
            <a:r>
              <a:rPr lang="ar-SA" sz="2000" b="1" dirty="0">
                <a:solidFill>
                  <a:schemeClr val="tx1"/>
                </a:solidFill>
                <a:latin typeface="Arial" panose="020B0604020202020204" pitchFamily="34" charset="0"/>
                <a:cs typeface="Arial" panose="020B0604020202020204" pitchFamily="34" charset="0"/>
              </a:rPr>
              <a:t> پایگاه اطلاعاتی اشپرینگرلینک که از محصولات ناشر آلمانی به نام </a:t>
            </a:r>
            <a:r>
              <a:rPr lang="en-US" sz="2000" b="1" dirty="0">
                <a:solidFill>
                  <a:schemeClr val="tx1"/>
                </a:solidFill>
                <a:latin typeface="Arial" panose="020B0604020202020204" pitchFamily="34" charset="0"/>
                <a:cs typeface="Arial" panose="020B0604020202020204" pitchFamily="34" charset="0"/>
              </a:rPr>
              <a:t>Springer</a:t>
            </a:r>
            <a:r>
              <a:rPr lang="ar-SA" sz="2000" b="1" dirty="0">
                <a:solidFill>
                  <a:schemeClr val="tx1"/>
                </a:solidFill>
                <a:latin typeface="Arial" panose="020B0604020202020204" pitchFamily="34" charset="0"/>
                <a:cs typeface="Arial" panose="020B0604020202020204" pitchFamily="34" charset="0"/>
              </a:rPr>
              <a:t> است، از قوی ترین پایگاههای اطلاعاتی در حوزه </a:t>
            </a:r>
            <a:r>
              <a:rPr lang="fa-IR" sz="2000" b="1" dirty="0">
                <a:solidFill>
                  <a:schemeClr val="tx1"/>
                </a:solidFill>
                <a:latin typeface="Arial" panose="020B0604020202020204" pitchFamily="34" charset="0"/>
                <a:cs typeface="Arial" panose="020B0604020202020204" pitchFamily="34" charset="0"/>
              </a:rPr>
              <a:t>های مختلف </a:t>
            </a:r>
            <a:r>
              <a:rPr lang="ar-SA" sz="2000" b="1" dirty="0">
                <a:solidFill>
                  <a:schemeClr val="tx1"/>
                </a:solidFill>
                <a:latin typeface="Arial" panose="020B0604020202020204" pitchFamily="34" charset="0"/>
                <a:cs typeface="Arial" panose="020B0604020202020204" pitchFamily="34" charset="0"/>
              </a:rPr>
              <a:t>محسوب می شود. بزرگترین ناشر کتاب در دنیا و دومین ناشر بزرگ مجلات تخصصی است و مجموعه </a:t>
            </a:r>
            <a:r>
              <a:rPr lang="en-US" sz="2000" b="1" dirty="0">
                <a:solidFill>
                  <a:schemeClr val="tx1"/>
                </a:solidFill>
                <a:latin typeface="Arial" panose="020B0604020202020204" pitchFamily="34" charset="0"/>
                <a:cs typeface="Arial" panose="020B0604020202020204" pitchFamily="34" charset="0"/>
              </a:rPr>
              <a:t>Kluwer</a:t>
            </a:r>
            <a:r>
              <a:rPr lang="fa-IR" sz="2000" b="1" dirty="0">
                <a:solidFill>
                  <a:schemeClr val="tx1"/>
                </a:solidFill>
                <a:latin typeface="Arial" panose="020B0604020202020204" pitchFamily="34" charset="0"/>
                <a:cs typeface="Arial" panose="020B0604020202020204" pitchFamily="34" charset="0"/>
              </a:rPr>
              <a:t> را نیز همراه با انتشارات خود ارائه می دهد</a:t>
            </a:r>
            <a:r>
              <a:rPr lang="ar-SA" sz="2000" b="1" dirty="0">
                <a:solidFill>
                  <a:schemeClr val="tx1"/>
                </a:solidFill>
                <a:latin typeface="Arial" panose="020B0604020202020204" pitchFamily="34" charset="0"/>
                <a:cs typeface="Arial" panose="020B0604020202020204" pitchFamily="34" charset="0"/>
              </a:rPr>
              <a:t>. دسترسی به مدارک ارائه شده توسط این ناشر از جمله </a:t>
            </a:r>
            <a:r>
              <a:rPr lang="en-US" sz="2000" b="1" dirty="0">
                <a:solidFill>
                  <a:schemeClr val="tx1"/>
                </a:solidFill>
                <a:latin typeface="Arial" panose="020B0604020202020204" pitchFamily="34" charset="0"/>
                <a:cs typeface="Arial" panose="020B0604020202020204" pitchFamily="34" charset="0"/>
              </a:rPr>
              <a:t>lecture note, books, </a:t>
            </a:r>
            <a:r>
              <a:rPr lang="en-US" sz="2000" b="1" dirty="0" err="1">
                <a:solidFill>
                  <a:schemeClr val="tx1"/>
                </a:solidFill>
                <a:latin typeface="Arial" panose="020B0604020202020204" pitchFamily="34" charset="0"/>
                <a:cs typeface="Arial" panose="020B0604020202020204" pitchFamily="34" charset="0"/>
              </a:rPr>
              <a:t>porotocol</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refrence</a:t>
            </a:r>
            <a:r>
              <a:rPr lang="en-US" sz="2000" b="1" dirty="0">
                <a:solidFill>
                  <a:schemeClr val="tx1"/>
                </a:solidFill>
                <a:latin typeface="Arial" panose="020B0604020202020204" pitchFamily="34" charset="0"/>
                <a:cs typeface="Arial" panose="020B0604020202020204" pitchFamily="34" charset="0"/>
              </a:rPr>
              <a:t> works, …</a:t>
            </a:r>
            <a:r>
              <a:rPr lang="fa-IR" sz="2000" b="1" dirty="0">
                <a:solidFill>
                  <a:schemeClr val="tx1"/>
                </a:solidFill>
                <a:latin typeface="Arial" panose="020B0604020202020204" pitchFamily="34" charset="0"/>
                <a:cs typeface="Arial" panose="020B0604020202020204" pitchFamily="34" charset="0"/>
              </a:rPr>
              <a:t> بستگی به نوع خرید دانشگاهها و موسسات علمی دارد. </a:t>
            </a:r>
            <a:r>
              <a:rPr lang="ar-SA" sz="2000" b="1" dirty="0">
                <a:solidFill>
                  <a:schemeClr val="tx1"/>
                </a:solidFill>
                <a:latin typeface="Arial" panose="020B0604020202020204" pitchFamily="34" charset="0"/>
                <a:cs typeface="Arial" panose="020B0604020202020204" pitchFamily="34" charset="0"/>
              </a:rPr>
              <a:t>اشپرینگر لینک نوشتار های چاپی و الکترونیکی اشپرینگر ـ ورلاگ و همچنین فهرست در دست توسعه ­ای از ناشران ممتاز را به صورت متن کامل ارائه می نماید.</a:t>
            </a:r>
            <a:endParaRPr lang="en-US"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182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37" y="1441998"/>
            <a:ext cx="6096000" cy="2048766"/>
          </a:xfrm>
          <a:prstGeom prst="rect">
            <a:avLst/>
          </a:prstGeom>
        </p:spPr>
        <p:txBody>
          <a:bodyPr>
            <a:spAutoFit/>
          </a:bodyPr>
          <a:lstStyle/>
          <a:p>
            <a:pPr algn="just" rtl="1">
              <a:lnSpc>
                <a:spcPct val="107000"/>
              </a:lnSpc>
              <a:spcBef>
                <a:spcPts val="1200"/>
              </a:spcBef>
              <a:spcAft>
                <a:spcPts val="0"/>
              </a:spcAft>
            </a:pPr>
            <a:r>
              <a:rPr lang="en-US" sz="2400" b="1" kern="0" dirty="0">
                <a:latin typeface="Calibri Light" panose="020F0302020204030204" pitchFamily="34" charset="0"/>
                <a:ea typeface="Times New Roman" panose="02020603050405020304" pitchFamily="18" charset="0"/>
                <a:cs typeface="B Nazanin" panose="00000400000000000000" pitchFamily="2" charset="-78"/>
              </a:rPr>
              <a:t>Include preview – only content</a:t>
            </a:r>
            <a:r>
              <a:rPr lang="fa-IR" sz="2400" b="1" kern="0" dirty="0">
                <a:latin typeface="Calibri Light" panose="020F0302020204030204" pitchFamily="34" charset="0"/>
                <a:ea typeface="Times New Roman" panose="02020603050405020304" pitchFamily="18" charset="0"/>
                <a:cs typeface="B Nazanin" panose="00000400000000000000" pitchFamily="2" charset="-78"/>
              </a:rPr>
              <a:t>: در صورت تیک داشتن این گزینه نتایج جستجو بدون توجه به دسترسی سازمان، بازیابی می شود. با لغو این گزینه فقط نتایجی بازیابی می شود که با توجه به دسترسی یک سازمان تعریف شده است.</a:t>
            </a:r>
            <a:endParaRPr lang="en-US" sz="2400" b="1" kern="0" dirty="0">
              <a:effectLst/>
              <a:latin typeface="Calibri Light" panose="020F03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68860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964" y="1939637"/>
            <a:ext cx="6345382" cy="2068195"/>
          </a:xfrm>
          <a:prstGeom prst="rect">
            <a:avLst/>
          </a:prstGeom>
        </p:spPr>
        <p:txBody>
          <a:bodyPr wrap="square">
            <a:spAutoFit/>
          </a:bodyPr>
          <a:lstStyle/>
          <a:p>
            <a:pPr algn="just" rtl="1">
              <a:lnSpc>
                <a:spcPct val="107000"/>
              </a:lnSpc>
              <a:spcBef>
                <a:spcPts val="1200"/>
              </a:spcBef>
              <a:spcAft>
                <a:spcPts val="0"/>
              </a:spcAft>
            </a:pPr>
            <a:r>
              <a:rPr lang="fa-IR" sz="2400" b="1" kern="0" dirty="0">
                <a:latin typeface="Calibri Light" panose="020F0302020204030204" pitchFamily="34" charset="0"/>
                <a:ea typeface="Times New Roman" panose="02020603050405020304" pitchFamily="18" charset="0"/>
                <a:cs typeface="B Nazanin" panose="00000400000000000000" pitchFamily="2" charset="-78"/>
              </a:rPr>
              <a:t>رکوردهای بازیابی شده ای که علامت قفل دارند، قابل دسترسی نیستند و فقط چکیده آن را می توان دید. رکوردهای </a:t>
            </a:r>
            <a:r>
              <a:rPr lang="en-US" sz="2400" b="1" kern="0" dirty="0">
                <a:latin typeface="Calibri Light" panose="020F0302020204030204" pitchFamily="34" charset="0"/>
                <a:ea typeface="Times New Roman" panose="02020603050405020304" pitchFamily="18" charset="0"/>
                <a:cs typeface="B Nazanin" panose="00000400000000000000" pitchFamily="2" charset="-78"/>
              </a:rPr>
              <a:t>Open access</a:t>
            </a:r>
            <a:r>
              <a:rPr lang="fa-IR" sz="2400" b="1" kern="0" dirty="0">
                <a:latin typeface="Calibri Light" panose="020F0302020204030204" pitchFamily="34" charset="0"/>
                <a:ea typeface="Times New Roman" panose="02020603050405020304" pitchFamily="18" charset="0"/>
                <a:cs typeface="B Nazanin" panose="00000400000000000000" pitchFamily="2" charset="-78"/>
              </a:rPr>
              <a:t> (دسترسی رایگان) را با انتخاب گزینه  </a:t>
            </a:r>
            <a:r>
              <a:rPr lang="en-US" sz="2400" b="1" kern="0" dirty="0">
                <a:latin typeface="Calibri Light" panose="020F0302020204030204" pitchFamily="34" charset="0"/>
                <a:ea typeface="Times New Roman" panose="02020603050405020304" pitchFamily="18" charset="0"/>
                <a:cs typeface="B Nazanin" panose="00000400000000000000" pitchFamily="2" charset="-78"/>
              </a:rPr>
              <a:t>download pdf</a:t>
            </a:r>
            <a:r>
              <a:rPr lang="fa-IR" sz="2400" b="1" kern="0" dirty="0">
                <a:latin typeface="Calibri Light" panose="020F0302020204030204" pitchFamily="34" charset="0"/>
                <a:ea typeface="Times New Roman" panose="02020603050405020304" pitchFamily="18" charset="0"/>
                <a:cs typeface="B Nazanin" panose="00000400000000000000" pitchFamily="2" charset="-78"/>
              </a:rPr>
              <a:t> می توان متن کامل مقاله را دانلود کرد.  </a:t>
            </a:r>
            <a:endParaRPr lang="en-US" sz="2400" b="1" kern="0" dirty="0">
              <a:effectLst/>
              <a:latin typeface="Calibri Light" panose="020F03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154704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5018" y="1205345"/>
            <a:ext cx="8776073" cy="4544291"/>
          </a:xfrm>
          <a:prstGeom prst="rect">
            <a:avLst/>
          </a:prstGeom>
        </p:spPr>
      </p:pic>
    </p:spTree>
    <p:extLst>
      <p:ext uri="{BB962C8B-B14F-4D97-AF65-F5344CB8AC3E}">
        <p14:creationId xmlns:p14="http://schemas.microsoft.com/office/powerpoint/2010/main" val="616536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8072" y="1593273"/>
            <a:ext cx="6553200" cy="2529860"/>
          </a:xfrm>
          <a:prstGeom prst="rect">
            <a:avLst/>
          </a:prstGeom>
        </p:spPr>
        <p:txBody>
          <a:bodyPr wrap="square">
            <a:spAutoFit/>
          </a:bodyPr>
          <a:lstStyle/>
          <a:p>
            <a:pPr algn="just" rtl="1">
              <a:lnSpc>
                <a:spcPct val="107000"/>
              </a:lnSpc>
              <a:spcBef>
                <a:spcPts val="1200"/>
              </a:spcBef>
              <a:spcAft>
                <a:spcPts val="0"/>
              </a:spcAft>
            </a:pPr>
            <a:r>
              <a:rPr lang="en-US"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a:latin typeface="Calibri Light" panose="020F0302020204030204" pitchFamily="34" charset="0"/>
                <a:ea typeface="Times New Roman" panose="02020603050405020304" pitchFamily="18" charset="0"/>
                <a:cs typeface="B Nazanin" panose="00000400000000000000" pitchFamily="2" charset="-78"/>
              </a:rPr>
              <a:t>Content Type</a:t>
            </a:r>
            <a:r>
              <a:rPr lang="fa-IR" sz="2400" b="1" kern="0" dirty="0">
                <a:latin typeface="Calibri Light" panose="020F0302020204030204" pitchFamily="34" charset="0"/>
                <a:ea typeface="Times New Roman" panose="02020603050405020304" pitchFamily="18" charset="0"/>
                <a:cs typeface="B Nazanin" panose="00000400000000000000" pitchFamily="2" charset="-78"/>
              </a:rPr>
              <a:t>می توان نوع مدرک اعم از کتاب، مقاله و ... را مشخص کرد. </a:t>
            </a:r>
            <a:endParaRPr lang="en-US" sz="2400"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spcAft>
                <a:spcPts val="0"/>
              </a:spcAft>
            </a:pPr>
            <a:r>
              <a:rPr lang="en-US" sz="2400" b="1" kern="0" dirty="0">
                <a:latin typeface="Calibri Light" panose="020F0302020204030204" pitchFamily="34" charset="0"/>
                <a:ea typeface="Times New Roman" panose="02020603050405020304" pitchFamily="18" charset="0"/>
                <a:cs typeface="B Nazanin" panose="00000400000000000000" pitchFamily="2" charset="-78"/>
              </a:rPr>
              <a:t>Discipline</a:t>
            </a:r>
            <a:r>
              <a:rPr lang="fa-IR" sz="2400" b="1" kern="0" dirty="0">
                <a:latin typeface="Calibri Light" panose="020F0302020204030204" pitchFamily="34" charset="0"/>
                <a:ea typeface="Times New Roman" panose="02020603050405020304" pitchFamily="18" charset="0"/>
                <a:cs typeface="B Nazanin" panose="00000400000000000000" pitchFamily="2" charset="-78"/>
              </a:rPr>
              <a:t> و  </a:t>
            </a:r>
            <a:r>
              <a:rPr lang="en-US" sz="2400" b="1" kern="0" dirty="0" err="1">
                <a:latin typeface="Calibri Light" panose="020F0302020204030204" pitchFamily="34" charset="0"/>
                <a:ea typeface="Times New Roman" panose="02020603050405020304" pitchFamily="18" charset="0"/>
                <a:cs typeface="B Nazanin" panose="00000400000000000000" pitchFamily="2" charset="-78"/>
              </a:rPr>
              <a:t>Subdiscipline</a:t>
            </a:r>
            <a:r>
              <a:rPr lang="fa-IR" sz="2400" b="1" kern="0" dirty="0">
                <a:latin typeface="Calibri Light" panose="020F0302020204030204" pitchFamily="34" charset="0"/>
                <a:ea typeface="Times New Roman" panose="02020603050405020304" pitchFamily="18" charset="0"/>
                <a:cs typeface="B Nazanin" panose="00000400000000000000" pitchFamily="2" charset="-78"/>
              </a:rPr>
              <a:t> ، موضوعات را محدود کرد. </a:t>
            </a:r>
            <a:endParaRPr lang="en-US" sz="2400"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spcAft>
                <a:spcPts val="0"/>
              </a:spcAft>
            </a:pPr>
            <a:r>
              <a:rPr lang="en-US" sz="2400" b="1" kern="0" dirty="0">
                <a:latin typeface="Calibri Light" panose="020F0302020204030204" pitchFamily="34" charset="0"/>
                <a:ea typeface="Times New Roman" panose="02020603050405020304" pitchFamily="18" charset="0"/>
                <a:cs typeface="B Nazanin" panose="00000400000000000000" pitchFamily="2" charset="-78"/>
              </a:rPr>
              <a:t>Language</a:t>
            </a:r>
            <a:r>
              <a:rPr lang="fa-IR" sz="2400" b="1" kern="0" dirty="0">
                <a:latin typeface="Calibri Light" panose="020F0302020204030204" pitchFamily="34" charset="0"/>
                <a:ea typeface="Times New Roman" panose="02020603050405020304" pitchFamily="18" charset="0"/>
                <a:cs typeface="B Nazanin" panose="00000400000000000000" pitchFamily="2" charset="-78"/>
              </a:rPr>
              <a:t>: زبان مدرک را انتخاب کرد.  </a:t>
            </a:r>
            <a:endParaRPr lang="en-US" sz="2400"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spcAft>
                <a:spcPts val="0"/>
              </a:spcAft>
            </a:pPr>
            <a:r>
              <a:rPr lang="fa-IR" sz="2400" b="1" kern="0" dirty="0">
                <a:latin typeface="Calibri Light" panose="020F0302020204030204" pitchFamily="34" charset="0"/>
                <a:ea typeface="Times New Roman" panose="02020603050405020304" pitchFamily="18" charset="0"/>
                <a:cs typeface="B Nazanin" panose="00000400000000000000" pitchFamily="2" charset="-78"/>
              </a:rPr>
              <a:t>با انتخاب هر یک از این گزینه ها جستجو محدودتر می شود.</a:t>
            </a:r>
            <a:endParaRPr lang="en-US" sz="2400" b="1" kern="0" dirty="0">
              <a:effectLst/>
              <a:latin typeface="Calibri Light" panose="020F03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194892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8350" y="1119187"/>
            <a:ext cx="8115300" cy="4619625"/>
          </a:xfrm>
          <a:prstGeom prst="rect">
            <a:avLst/>
          </a:prstGeom>
        </p:spPr>
      </p:pic>
    </p:spTree>
    <p:extLst>
      <p:ext uri="{BB962C8B-B14F-4D97-AF65-F5344CB8AC3E}">
        <p14:creationId xmlns:p14="http://schemas.microsoft.com/office/powerpoint/2010/main" val="805789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7" y="2161309"/>
            <a:ext cx="6968837" cy="1277850"/>
          </a:xfrm>
          <a:prstGeom prst="rect">
            <a:avLst/>
          </a:prstGeom>
        </p:spPr>
        <p:txBody>
          <a:bodyPr wrap="square">
            <a:spAutoFit/>
          </a:bodyPr>
          <a:lstStyle/>
          <a:p>
            <a:pPr algn="just" rtl="1">
              <a:lnSpc>
                <a:spcPct val="107000"/>
              </a:lnSpc>
              <a:spcBef>
                <a:spcPts val="1200"/>
              </a:spcBef>
              <a:spcAft>
                <a:spcPts val="0"/>
              </a:spcAft>
            </a:pPr>
            <a:r>
              <a:rPr lang="ar-SA" sz="2400" b="1" kern="0" dirty="0">
                <a:latin typeface="Calibri Light" panose="020F0302020204030204" pitchFamily="34" charset="0"/>
                <a:ea typeface="Times New Roman" panose="02020603050405020304" pitchFamily="18" charset="0"/>
                <a:cs typeface="B Nazanin" panose="00000400000000000000" pitchFamily="2" charset="-78"/>
              </a:rPr>
              <a:t>با انتخاب گزینه </a:t>
            </a:r>
            <a:r>
              <a:rPr lang="en-US" sz="2400" b="1" kern="0" dirty="0">
                <a:latin typeface="Calibri Light" panose="020F0302020204030204" pitchFamily="34" charset="0"/>
                <a:ea typeface="Times New Roman" panose="02020603050405020304" pitchFamily="18" charset="0"/>
                <a:cs typeface="B Nazanin" panose="00000400000000000000" pitchFamily="2" charset="-78"/>
              </a:rPr>
              <a:t>Relevance</a:t>
            </a:r>
            <a:r>
              <a:rPr lang="fa-IR" sz="2400" b="1" kern="0" dirty="0">
                <a:latin typeface="Calibri Light" panose="020F0302020204030204" pitchFamily="34" charset="0"/>
                <a:ea typeface="Times New Roman" panose="02020603050405020304" pitchFamily="18" charset="0"/>
                <a:cs typeface="B Nazanin" panose="00000400000000000000" pitchFamily="2" charset="-78"/>
              </a:rPr>
              <a:t> نتیجه ها به ترتیب ارتباط بیشتر مقاله با کلید واژه مرتب می شوند و با انتخاب گزینه های </a:t>
            </a:r>
            <a:r>
              <a:rPr lang="en-US" sz="2400" b="1" kern="0" dirty="0">
                <a:latin typeface="Calibri Light" panose="020F0302020204030204" pitchFamily="34" charset="0"/>
                <a:ea typeface="Times New Roman" panose="02020603050405020304" pitchFamily="18" charset="0"/>
                <a:cs typeface="B Nazanin" panose="00000400000000000000" pitchFamily="2" charset="-78"/>
              </a:rPr>
              <a:t>newest first</a:t>
            </a:r>
            <a:r>
              <a:rPr lang="fa-IR" sz="2400" b="1" kern="0" dirty="0">
                <a:latin typeface="Calibri Light" panose="020F0302020204030204" pitchFamily="34" charset="0"/>
                <a:ea typeface="Times New Roman" panose="02020603050405020304" pitchFamily="18" charset="0"/>
                <a:cs typeface="B Nazanin" panose="00000400000000000000" pitchFamily="2" charset="-78"/>
              </a:rPr>
              <a:t> و </a:t>
            </a:r>
            <a:r>
              <a:rPr lang="en-US" sz="2400" b="1" kern="0" dirty="0">
                <a:latin typeface="Calibri Light" panose="020F0302020204030204" pitchFamily="34" charset="0"/>
                <a:ea typeface="Times New Roman" panose="02020603050405020304" pitchFamily="18" charset="0"/>
                <a:cs typeface="B Nazanin" panose="00000400000000000000" pitchFamily="2" charset="-78"/>
              </a:rPr>
              <a:t>oldest first</a:t>
            </a:r>
            <a:r>
              <a:rPr lang="en-US" sz="2400" b="1" kern="0" dirty="0">
                <a:latin typeface="Times New Roman" panose="02020603050405020304" pitchFamily="18" charset="0"/>
                <a:ea typeface="Times New Roman" panose="02020603050405020304" pitchFamily="18" charset="0"/>
                <a:cs typeface="B Nazanin" panose="00000400000000000000" pitchFamily="2" charset="-78"/>
              </a:rPr>
              <a:t> </a:t>
            </a:r>
            <a:r>
              <a:rPr lang="fa-IR" sz="2400" b="1" kern="0" dirty="0">
                <a:latin typeface="Times New Roman" panose="02020603050405020304" pitchFamily="18" charset="0"/>
                <a:ea typeface="Times New Roman" panose="02020603050405020304" pitchFamily="18" charset="0"/>
                <a:cs typeface="B Nazanin" panose="00000400000000000000" pitchFamily="2" charset="-78"/>
              </a:rPr>
              <a:t>بر اساس جدید و قدیمی بودن نتایج مرتب می شوند.</a:t>
            </a:r>
            <a:endParaRPr lang="en-US" sz="2400" b="1" kern="0" dirty="0">
              <a:effectLst/>
              <a:latin typeface="Calibri Light" panose="020F03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923659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947" y="1222230"/>
            <a:ext cx="9305925" cy="4665952"/>
          </a:xfrm>
          <a:prstGeom prst="rect">
            <a:avLst/>
          </a:prstGeom>
        </p:spPr>
      </p:pic>
    </p:spTree>
    <p:extLst>
      <p:ext uri="{BB962C8B-B14F-4D97-AF65-F5344CB8AC3E}">
        <p14:creationId xmlns:p14="http://schemas.microsoft.com/office/powerpoint/2010/main" val="2155326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5" y="1593273"/>
            <a:ext cx="9171710" cy="838948"/>
          </a:xfrm>
          <a:prstGeom prst="rect">
            <a:avLst/>
          </a:prstGeom>
        </p:spPr>
        <p:txBody>
          <a:bodyPr wrap="square">
            <a:spAutoFit/>
          </a:bodyPr>
          <a:lstStyle/>
          <a:p>
            <a:pPr algn="just" rtl="1">
              <a:lnSpc>
                <a:spcPct val="107000"/>
              </a:lnSpc>
              <a:spcBef>
                <a:spcPts val="1200"/>
              </a:spcBef>
            </a:pPr>
            <a:r>
              <a:rPr lang="fa-IR" b="1" kern="0" dirty="0" smtClean="0">
                <a:latin typeface="Calibri Light" panose="020F0302020204030204" pitchFamily="34" charset="0"/>
                <a:ea typeface="Times New Roman" panose="02020603050405020304" pitchFamily="18" charset="0"/>
                <a:cs typeface="B Nazanin" panose="00000400000000000000" pitchFamily="2" charset="-78"/>
              </a:rPr>
              <a:t>با انتخاب</a:t>
            </a:r>
            <a:r>
              <a:rPr lang="en-US" b="1" kern="0" dirty="0">
                <a:latin typeface="Calibri Light" panose="020F0302020204030204" pitchFamily="34" charset="0"/>
                <a:ea typeface="Times New Roman" panose="02020603050405020304" pitchFamily="18" charset="0"/>
                <a:cs typeface="B Nazanin" panose="00000400000000000000" pitchFamily="2" charset="-78"/>
              </a:rPr>
              <a:t> view article </a:t>
            </a:r>
            <a:endParaRPr lang="en-US" dirty="0">
              <a:cs typeface="B Nazanin" panose="00000400000000000000" pitchFamily="2" charset="-78"/>
            </a:endParaRPr>
          </a:p>
          <a:p>
            <a:pPr algn="just" rtl="1">
              <a:lnSpc>
                <a:spcPct val="107000"/>
              </a:lnSpc>
              <a:spcBef>
                <a:spcPts val="1200"/>
              </a:spcBef>
              <a:spcAft>
                <a:spcPts val="0"/>
              </a:spcAft>
            </a:pPr>
            <a:r>
              <a:rPr lang="fa-IR" b="1" kern="0" dirty="0" smtClean="0">
                <a:latin typeface="Calibri Light" panose="020F0302020204030204" pitchFamily="34" charset="0"/>
                <a:ea typeface="Times New Roman" panose="02020603050405020304" pitchFamily="18" charset="0"/>
                <a:cs typeface="B Nazanin" panose="00000400000000000000" pitchFamily="2" charset="-78"/>
              </a:rPr>
              <a:t>در </a:t>
            </a:r>
            <a:r>
              <a:rPr lang="fa-IR" b="1" kern="0" dirty="0">
                <a:latin typeface="Calibri Light" panose="020F0302020204030204" pitchFamily="34" charset="0"/>
                <a:ea typeface="Times New Roman" panose="02020603050405020304" pitchFamily="18" charset="0"/>
                <a:cs typeface="B Nazanin" panose="00000400000000000000" pitchFamily="2" charset="-78"/>
              </a:rPr>
              <a:t>مقاله بازیابی شده می توان مشخصات نویسندگان</a:t>
            </a:r>
            <a:r>
              <a:rPr lang="fa-IR" b="1" kern="0" dirty="0">
                <a:latin typeface="Tahoma" panose="020B0604030504040204" pitchFamily="34" charset="0"/>
                <a:ea typeface="Times New Roman" panose="02020603050405020304" pitchFamily="18" charset="0"/>
                <a:cs typeface="B Nazanin" panose="00000400000000000000" pitchFamily="2" charset="-78"/>
              </a:rPr>
              <a:t> </a:t>
            </a:r>
            <a:r>
              <a:rPr lang="ar-SA" b="1" kern="0" dirty="0">
                <a:latin typeface="Tahoma" panose="020B0604030504040204" pitchFamily="34" charset="0"/>
                <a:ea typeface="Times New Roman" panose="02020603050405020304" pitchFamily="18" charset="0"/>
                <a:cs typeface="B Nazanin" panose="00000400000000000000" pitchFamily="2" charset="-78"/>
              </a:rPr>
              <a:t>، پست الکترونیکی و </a:t>
            </a:r>
            <a:r>
              <a:rPr lang="fa-IR" b="1" kern="0" dirty="0" smtClean="0">
                <a:latin typeface="Tahoma" panose="020B0604030504040204" pitchFamily="34" charset="0"/>
                <a:ea typeface="Times New Roman" panose="02020603050405020304" pitchFamily="18" charset="0"/>
                <a:cs typeface="B Nazanin" panose="00000400000000000000" pitchFamily="2" charset="-78"/>
              </a:rPr>
              <a:t>ن</a:t>
            </a:r>
            <a:r>
              <a:rPr lang="ar-SA" b="1" kern="0" dirty="0" smtClean="0">
                <a:latin typeface="Tahoma" panose="020B0604030504040204" pitchFamily="34" charset="0"/>
                <a:ea typeface="Times New Roman" panose="02020603050405020304" pitchFamily="18" charset="0"/>
                <a:cs typeface="B Nazanin" panose="00000400000000000000" pitchFamily="2" charset="-78"/>
              </a:rPr>
              <a:t>ویسنده </a:t>
            </a:r>
            <a:r>
              <a:rPr lang="ar-SA" b="1" kern="0" dirty="0">
                <a:latin typeface="Tahoma" panose="020B0604030504040204" pitchFamily="34" charset="0"/>
                <a:ea typeface="Times New Roman" panose="02020603050405020304" pitchFamily="18" charset="0"/>
                <a:cs typeface="B Nazanin" panose="00000400000000000000" pitchFamily="2" charset="-78"/>
              </a:rPr>
              <a:t>مسئول را دید</a:t>
            </a:r>
            <a:r>
              <a:rPr lang="en-US" b="1" kern="0" dirty="0" smtClean="0">
                <a:latin typeface="Tahoma" panose="020B0604030504040204" pitchFamily="34" charset="0"/>
                <a:ea typeface="Times New Roman" panose="02020603050405020304" pitchFamily="18" charset="0"/>
                <a:cs typeface="B Nazanin" panose="00000400000000000000" pitchFamily="2" charset="-78"/>
              </a:rPr>
              <a:t>.</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125490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25236" y="332509"/>
            <a:ext cx="7606145" cy="5860473"/>
          </a:xfrm>
          <a:prstGeom prst="rect">
            <a:avLst/>
          </a:prstGeom>
        </p:spPr>
      </p:pic>
    </p:spTree>
    <p:extLst>
      <p:ext uri="{BB962C8B-B14F-4D97-AF65-F5344CB8AC3E}">
        <p14:creationId xmlns:p14="http://schemas.microsoft.com/office/powerpoint/2010/main" val="2488902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3055" y="1177636"/>
            <a:ext cx="7897090" cy="3837709"/>
          </a:xfrm>
          <a:prstGeom prst="rect">
            <a:avLst/>
          </a:prstGeom>
        </p:spPr>
      </p:pic>
    </p:spTree>
    <p:extLst>
      <p:ext uri="{BB962C8B-B14F-4D97-AF65-F5344CB8AC3E}">
        <p14:creationId xmlns:p14="http://schemas.microsoft.com/office/powerpoint/2010/main" val="886123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1338"/>
          </a:xfrm>
        </p:spPr>
        <p:txBody>
          <a:bodyPr>
            <a:normAutofit fontScale="90000"/>
          </a:bodyPr>
          <a:lstStyle/>
          <a:p>
            <a:pPr algn="ctr"/>
            <a:r>
              <a:rPr lang="fa-IR" b="1" kern="0" dirty="0" smtClean="0">
                <a:solidFill>
                  <a:srgbClr val="353535"/>
                </a:solidFill>
                <a:latin typeface="ac-default-font"/>
                <a:ea typeface="Times New Roman" panose="02020603050405020304" pitchFamily="18" charset="0"/>
                <a:cs typeface="B Nazanin" panose="00000400000000000000" pitchFamily="2" charset="-78"/>
              </a:rPr>
              <a:t> </a:t>
            </a:r>
            <a:r>
              <a:rPr lang="fa-IR" sz="4000" b="1" kern="0" dirty="0">
                <a:latin typeface="ac-default-font"/>
                <a:ea typeface="Times New Roman" panose="02020603050405020304" pitchFamily="18" charset="0"/>
                <a:cs typeface="B Titr" panose="00000700000000000000" pitchFamily="2" charset="-78"/>
              </a:rPr>
              <a:t>ویژگی های پایگاه اشپرینگر</a:t>
            </a:r>
            <a:r>
              <a:rPr lang="fa-IR" sz="4000" b="1" kern="0" dirty="0">
                <a:latin typeface="Calibri Light" panose="020F0302020204030204" pitchFamily="34" charset="0"/>
                <a:ea typeface="Times New Roman" panose="02020603050405020304" pitchFamily="18" charset="0"/>
                <a:cs typeface="B Titr" panose="00000700000000000000" pitchFamily="2" charset="-78"/>
              </a:rPr>
              <a:t> </a:t>
            </a:r>
            <a:r>
              <a:rPr lang="fa-IR" sz="4000" b="1" kern="0" dirty="0">
                <a:latin typeface="ac-default-font"/>
                <a:ea typeface="Times New Roman" panose="02020603050405020304" pitchFamily="18" charset="0"/>
                <a:cs typeface="B Titr" panose="00000700000000000000" pitchFamily="2" charset="-78"/>
              </a:rPr>
              <a:t>:</a:t>
            </a:r>
            <a:r>
              <a:rPr lang="en-US"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rPr>
              <a:t/>
            </a:r>
            <a:br>
              <a:rPr lang="en-US"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rPr>
            </a:br>
            <a:endParaRPr lang="en-US" dirty="0"/>
          </a:p>
        </p:txBody>
      </p:sp>
      <p:sp>
        <p:nvSpPr>
          <p:cNvPr id="3" name="Content Placeholder 2"/>
          <p:cNvSpPr>
            <a:spLocks noGrp="1"/>
          </p:cNvSpPr>
          <p:nvPr>
            <p:ph idx="1"/>
          </p:nvPr>
        </p:nvSpPr>
        <p:spPr/>
        <p:txBody>
          <a:bodyPr/>
          <a:lstStyle/>
          <a:p>
            <a:pPr algn="just" rtl="1">
              <a:lnSpc>
                <a:spcPct val="107000"/>
              </a:lnSpc>
              <a:spcBef>
                <a:spcPts val="1200"/>
              </a:spcBef>
            </a:pPr>
            <a:r>
              <a:rPr lang="fa-IR" b="1" kern="0" dirty="0">
                <a:solidFill>
                  <a:srgbClr val="353535"/>
                </a:solidFill>
                <a:latin typeface="ac-default-font"/>
                <a:ea typeface="Times New Roman" panose="02020603050405020304" pitchFamily="18" charset="0"/>
                <a:cs typeface="B Nazanin" panose="00000400000000000000" pitchFamily="2" charset="-78"/>
              </a:rPr>
              <a:t>در سال ۶ ٠ ٢٠ نزدیک به ٩٠ ١ میلیون کاربر داشته است.</a:t>
            </a:r>
            <a:endParaRPr lang="en-US"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pPr>
            <a:r>
              <a:rPr lang="fa-IR" b="1" kern="0" dirty="0">
                <a:solidFill>
                  <a:srgbClr val="353535"/>
                </a:solidFill>
                <a:latin typeface="ac-default-font"/>
                <a:ea typeface="Times New Roman" panose="02020603050405020304" pitchFamily="18" charset="0"/>
                <a:cs typeface="B Nazanin" panose="00000400000000000000" pitchFamily="2" charset="-78"/>
              </a:rPr>
              <a:t>در حدود ٣٨ هزار</a:t>
            </a:r>
            <a:r>
              <a:rPr lang="fa-IR" b="1" kern="0" dirty="0">
                <a:solidFill>
                  <a:srgbClr val="353535"/>
                </a:solidFill>
                <a:latin typeface="Calibri Light" panose="020F0302020204030204" pitchFamily="34" charset="0"/>
                <a:ea typeface="Times New Roman" panose="02020603050405020304" pitchFamily="18" charset="0"/>
                <a:cs typeface="B Nazanin" panose="00000400000000000000" pitchFamily="2" charset="-78"/>
              </a:rPr>
              <a:t> </a:t>
            </a:r>
            <a:r>
              <a:rPr lang="fa-IR" b="1" kern="0" dirty="0">
                <a:solidFill>
                  <a:srgbClr val="353535"/>
                </a:solidFill>
                <a:latin typeface="ac-default-font"/>
                <a:ea typeface="Times New Roman" panose="02020603050405020304" pitchFamily="18" charset="0"/>
                <a:cs typeface="B Nazanin" panose="00000400000000000000" pitchFamily="2" charset="-78"/>
              </a:rPr>
              <a:t>عنوان کتاب در آن ثبت شده است.</a:t>
            </a:r>
            <a:r>
              <a:rPr lang="fa-IR" b="1" kern="0" dirty="0">
                <a:solidFill>
                  <a:srgbClr val="353535"/>
                </a:solidFill>
                <a:latin typeface="Calibri Light" panose="020F0302020204030204" pitchFamily="34" charset="0"/>
                <a:ea typeface="Times New Roman" panose="02020603050405020304" pitchFamily="18" charset="0"/>
                <a:cs typeface="B Nazanin" panose="00000400000000000000" pitchFamily="2" charset="-78"/>
              </a:rPr>
              <a:t> </a:t>
            </a:r>
            <a:endParaRPr lang="en-US"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pPr>
            <a:r>
              <a:rPr lang="fa-IR" b="1" kern="0" dirty="0">
                <a:solidFill>
                  <a:srgbClr val="353535"/>
                </a:solidFill>
                <a:latin typeface="ac-default-font"/>
                <a:ea typeface="Times New Roman" panose="02020603050405020304" pitchFamily="18" charset="0"/>
                <a:cs typeface="B Nazanin" panose="00000400000000000000" pitchFamily="2" charset="-78"/>
              </a:rPr>
              <a:t>امکان جستجو و مرور در بین بیش از 5,8 میلیون رکورد علمی از قبیل کتابها، مجلات، تفاهم نامه ها و آثار مرجع وجود دارد.</a:t>
            </a:r>
            <a:endParaRPr lang="en-US"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pPr>
            <a:r>
              <a:rPr lang="fa-IR" b="1" kern="0" dirty="0">
                <a:solidFill>
                  <a:srgbClr val="353535"/>
                </a:solidFill>
                <a:latin typeface="ac-default-font"/>
                <a:ea typeface="Times New Roman" panose="02020603050405020304" pitchFamily="18" charset="0"/>
                <a:cs typeface="B Nazanin" panose="00000400000000000000" pitchFamily="2" charset="-78"/>
              </a:rPr>
              <a:t>۴٠ هزار مؤسسه اعم از</a:t>
            </a:r>
            <a:r>
              <a:rPr lang="fa-IR" b="1" kern="0" dirty="0">
                <a:solidFill>
                  <a:srgbClr val="353535"/>
                </a:solidFill>
                <a:latin typeface="Calibri Light" panose="020F0302020204030204" pitchFamily="34" charset="0"/>
                <a:ea typeface="Times New Roman" panose="02020603050405020304" pitchFamily="18" charset="0"/>
                <a:cs typeface="B Nazanin" panose="00000400000000000000" pitchFamily="2" charset="-78"/>
              </a:rPr>
              <a:t> </a:t>
            </a:r>
            <a:r>
              <a:rPr lang="fa-IR" b="1" kern="0" dirty="0">
                <a:solidFill>
                  <a:srgbClr val="353535"/>
                </a:solidFill>
                <a:latin typeface="ac-default-font"/>
                <a:ea typeface="Times New Roman" panose="02020603050405020304" pitchFamily="18" charset="0"/>
                <a:cs typeface="B Nazanin" panose="00000400000000000000" pitchFamily="2" charset="-78"/>
              </a:rPr>
              <a:t>دانشگاه، کتابخانه و مؤسسه تحقیقاتی اشترك این پایگاه را دریافت کرده اند.</a:t>
            </a:r>
            <a:endParaRPr lang="en-US"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pPr>
            <a:r>
              <a:rPr lang="fa-IR" b="1" kern="0" dirty="0">
                <a:solidFill>
                  <a:srgbClr val="353535"/>
                </a:solidFill>
                <a:latin typeface="ac-default-font"/>
                <a:ea typeface="Times New Roman" panose="02020603050405020304" pitchFamily="18" charset="0"/>
                <a:cs typeface="B Nazanin" panose="00000400000000000000" pitchFamily="2" charset="-78"/>
              </a:rPr>
              <a:t>امکان دسترسی به بیش از چهار میلیون مدرك را فراهم نموده است که</a:t>
            </a:r>
            <a:r>
              <a:rPr lang="fa-IR" b="1" kern="0" dirty="0">
                <a:solidFill>
                  <a:srgbClr val="353535"/>
                </a:solidFill>
                <a:latin typeface="Calibri Light" panose="020F0302020204030204" pitchFamily="34" charset="0"/>
                <a:ea typeface="Times New Roman" panose="02020603050405020304" pitchFamily="18" charset="0"/>
                <a:cs typeface="B Nazanin" panose="00000400000000000000" pitchFamily="2" charset="-78"/>
              </a:rPr>
              <a:t> </a:t>
            </a:r>
            <a:r>
              <a:rPr lang="fa-IR" b="1" kern="0" dirty="0">
                <a:solidFill>
                  <a:srgbClr val="353535"/>
                </a:solidFill>
                <a:latin typeface="ac-default-font"/>
                <a:ea typeface="Times New Roman" panose="02020603050405020304" pitchFamily="18" charset="0"/>
                <a:cs typeface="B Nazanin" panose="00000400000000000000" pitchFamily="2" charset="-78"/>
              </a:rPr>
              <a:t>شامل٣ ١ ٢١ نشریه می باشد.</a:t>
            </a:r>
            <a:endParaRPr lang="en-US"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endParaRPr>
          </a:p>
          <a:p>
            <a:endParaRPr lang="en-US" dirty="0"/>
          </a:p>
        </p:txBody>
      </p:sp>
    </p:spTree>
    <p:extLst>
      <p:ext uri="{BB962C8B-B14F-4D97-AF65-F5344CB8AC3E}">
        <p14:creationId xmlns:p14="http://schemas.microsoft.com/office/powerpoint/2010/main" val="4060220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145" y="1468581"/>
            <a:ext cx="6885709" cy="3375283"/>
          </a:xfrm>
          <a:prstGeom prst="rect">
            <a:avLst/>
          </a:prstGeom>
        </p:spPr>
        <p:txBody>
          <a:bodyPr wrap="square">
            <a:spAutoFit/>
          </a:bodyPr>
          <a:lstStyle/>
          <a:p>
            <a:pPr>
              <a:lnSpc>
                <a:spcPct val="107000"/>
              </a:lnSpc>
              <a:spcBef>
                <a:spcPts val="1200"/>
              </a:spcBef>
              <a:spcAft>
                <a:spcPts val="0"/>
              </a:spcAft>
            </a:pPr>
            <a:r>
              <a:rPr lang="fa-IR"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lvl="1" algn="r">
              <a:lnSpc>
                <a:spcPct val="107000"/>
              </a:lnSpc>
              <a:spcBef>
                <a:spcPts val="1200"/>
              </a:spcBef>
            </a:pPr>
            <a:r>
              <a:rPr lang="fa-IR" sz="2400" b="1" kern="0" dirty="0" smtClean="0">
                <a:solidFill>
                  <a:srgbClr val="2E74B5"/>
                </a:solidFill>
                <a:latin typeface="Calibri Light" panose="020F0302020204030204" pitchFamily="34" charset="0"/>
                <a:ea typeface="Times New Roman" panose="02020603050405020304" pitchFamily="18" charset="0"/>
                <a:cs typeface="B Nazanin" panose="00000400000000000000" pitchFamily="2" charset="-78"/>
              </a:rPr>
              <a:t>وقتی </a:t>
            </a:r>
            <a:r>
              <a:rPr lang="fa-IR" sz="2400"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rPr>
              <a:t>در اشپرینگر عضو می </a:t>
            </a:r>
            <a:r>
              <a:rPr lang="fa-IR" sz="2400" b="1" kern="0" dirty="0" smtClean="0">
                <a:solidFill>
                  <a:srgbClr val="2E74B5"/>
                </a:solidFill>
                <a:latin typeface="Calibri Light" panose="020F0302020204030204" pitchFamily="34" charset="0"/>
                <a:ea typeface="Times New Roman" panose="02020603050405020304" pitchFamily="18" charset="0"/>
                <a:cs typeface="B Nazanin" panose="00000400000000000000" pitchFamily="2" charset="-78"/>
              </a:rPr>
              <a:t>شوید</a:t>
            </a:r>
          </a:p>
          <a:p>
            <a:pPr lvl="1" algn="r">
              <a:lnSpc>
                <a:spcPct val="107000"/>
              </a:lnSpc>
              <a:spcBef>
                <a:spcPts val="1200"/>
              </a:spcBef>
            </a:pPr>
            <a:r>
              <a:rPr lang="fa-IR" sz="2400" b="1" kern="0" dirty="0" smtClean="0">
                <a:solidFill>
                  <a:srgbClr val="2E74B5"/>
                </a:solidFill>
                <a:latin typeface="Calibri Light" panose="020F0302020204030204" pitchFamily="34" charset="0"/>
                <a:ea typeface="Times New Roman" panose="02020603050405020304" pitchFamily="18" charset="0"/>
                <a:cs typeface="B Nazanin" panose="00000400000000000000" pitchFamily="2" charset="-78"/>
              </a:rPr>
              <a:t>شما </a:t>
            </a:r>
            <a:r>
              <a:rPr lang="fa-IR" sz="2400"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rPr>
              <a:t>را از پیشرفتهای</a:t>
            </a:r>
            <a:r>
              <a:rPr lang="en-US" sz="2400"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rPr>
              <a:t>  springer alert </a:t>
            </a:r>
            <a:endParaRPr lang="fa-IR" sz="2400"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endParaRPr>
          </a:p>
          <a:p>
            <a:pPr lvl="1" algn="r">
              <a:lnSpc>
                <a:spcPct val="107000"/>
              </a:lnSpc>
              <a:spcBef>
                <a:spcPts val="1200"/>
              </a:spcBef>
            </a:pPr>
            <a:r>
              <a:rPr lang="fa-IR" sz="2400" b="1" kern="0" dirty="0" smtClean="0">
                <a:solidFill>
                  <a:srgbClr val="2E74B5"/>
                </a:solidFill>
                <a:latin typeface="Calibri Light" panose="020F0302020204030204" pitchFamily="34" charset="0"/>
                <a:ea typeface="Times New Roman" panose="02020603050405020304" pitchFamily="18" charset="0"/>
                <a:cs typeface="B Nazanin" panose="00000400000000000000" pitchFamily="2" charset="-78"/>
              </a:rPr>
              <a:t>موجود </a:t>
            </a:r>
            <a:r>
              <a:rPr lang="fa-IR" sz="2400"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rPr>
              <a:t>مطلع می سازد با عضویت در آن، اطلاع از محتوای مجله، انتشار کتب آینده و پیشنهادات ویژه را به زودی دریافت کنید.برای ورود به اشپرینگر آلرت به آدرس     </a:t>
            </a:r>
            <a:endParaRPr lang="en-US" sz="2400"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endParaRPr>
          </a:p>
          <a:p>
            <a:pPr lvl="1" algn="r">
              <a:lnSpc>
                <a:spcPct val="107000"/>
              </a:lnSpc>
              <a:spcBef>
                <a:spcPts val="1200"/>
              </a:spcBef>
            </a:pPr>
            <a:r>
              <a:rPr lang="fa-IR" sz="2400"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rPr>
              <a:t> مراجعه فرمایید.</a:t>
            </a:r>
            <a:r>
              <a:rPr lang="en-US" b="1" kern="0" dirty="0">
                <a:solidFill>
                  <a:srgbClr val="2E74B5"/>
                </a:solidFill>
                <a:latin typeface="Calibri Light" panose="020F0302020204030204" pitchFamily="34" charset="0"/>
                <a:ea typeface="Times New Roman" panose="02020603050405020304" pitchFamily="18" charset="0"/>
                <a:cs typeface="B Nazanin" panose="00000400000000000000" pitchFamily="2" charset="-78"/>
              </a:rPr>
              <a:t>Springer.com/ alert  </a:t>
            </a:r>
            <a:endParaRPr lang="en-US" b="1" kern="0" dirty="0">
              <a:solidFill>
                <a:srgbClr val="2E74B5"/>
              </a:solidFill>
              <a:effectLst/>
              <a:latin typeface="Calibri Light" panose="020F03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328468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545" y="554182"/>
            <a:ext cx="7248093" cy="5735781"/>
          </a:xfrm>
          <a:prstGeom prst="rect">
            <a:avLst/>
          </a:prstGeom>
        </p:spPr>
      </p:pic>
    </p:spTree>
    <p:extLst>
      <p:ext uri="{BB962C8B-B14F-4D97-AF65-F5344CB8AC3E}">
        <p14:creationId xmlns:p14="http://schemas.microsoft.com/office/powerpoint/2010/main" val="3572982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5" y="152400"/>
            <a:ext cx="8548255" cy="6065507"/>
          </a:xfrm>
          <a:prstGeom prst="rect">
            <a:avLst/>
          </a:prstGeom>
        </p:spPr>
        <p:txBody>
          <a:bodyPr wrap="square">
            <a:spAutoFit/>
          </a:bodyPr>
          <a:lstStyle/>
          <a:p>
            <a:pPr lvl="1" algn="r">
              <a:lnSpc>
                <a:spcPct val="107000"/>
              </a:lnSpc>
              <a:spcBef>
                <a:spcPts val="1200"/>
              </a:spcBef>
            </a:pPr>
            <a:r>
              <a:rPr lang="fa-IR" sz="2400" b="1" kern="0" dirty="0">
                <a:latin typeface="Calibri Light" panose="020F0302020204030204" pitchFamily="34" charset="0"/>
                <a:ea typeface="Times New Roman" panose="02020603050405020304" pitchFamily="18" charset="0"/>
                <a:cs typeface="B Nazanin" panose="00000400000000000000" pitchFamily="2" charset="-78"/>
              </a:rPr>
              <a:t>ارسال مقاله به مجلات اشپرینگر</a:t>
            </a:r>
            <a:endParaRPr lang="en-US" sz="2400" b="1" kern="0" dirty="0">
              <a:latin typeface="Calibri Light" panose="020F0302020204030204" pitchFamily="34" charset="0"/>
              <a:ea typeface="Times New Roman" panose="02020603050405020304" pitchFamily="18" charset="0"/>
              <a:cs typeface="B Nazanin" panose="00000400000000000000" pitchFamily="2" charset="-78"/>
            </a:endParaRPr>
          </a:p>
          <a:p>
            <a:pPr lvl="1" algn="r">
              <a:lnSpc>
                <a:spcPct val="107000"/>
              </a:lnSpc>
              <a:spcBef>
                <a:spcPts val="1200"/>
              </a:spcBef>
            </a:pPr>
            <a:r>
              <a:rPr lang="fa-IR" sz="2400" b="1" kern="0" dirty="0">
                <a:latin typeface="Calibri Light" panose="020F0302020204030204" pitchFamily="34" charset="0"/>
                <a:ea typeface="Times New Roman" panose="02020603050405020304" pitchFamily="18" charset="0"/>
                <a:cs typeface="B Nazanin" panose="00000400000000000000" pitchFamily="2" charset="-78"/>
              </a:rPr>
              <a:t>مجله مورد نظر را انتخاب نموده، با انتخاب گزینه  </a:t>
            </a:r>
            <a:endParaRPr lang="en-US" sz="2400" b="1" kern="0" dirty="0">
              <a:latin typeface="Calibri Light" panose="020F0302020204030204" pitchFamily="34" charset="0"/>
              <a:ea typeface="Times New Roman" panose="02020603050405020304" pitchFamily="18" charset="0"/>
              <a:cs typeface="B Nazanin" panose="00000400000000000000" pitchFamily="2" charset="-78"/>
            </a:endParaRPr>
          </a:p>
          <a:p>
            <a:pPr lvl="1" algn="r">
              <a:lnSpc>
                <a:spcPct val="107000"/>
              </a:lnSpc>
              <a:spcBef>
                <a:spcPts val="1200"/>
              </a:spcBef>
            </a:pPr>
            <a:r>
              <a:rPr lang="en-US" sz="2400" b="1" kern="0" dirty="0">
                <a:latin typeface="Tahoma" panose="020B0604030504040204" pitchFamily="34" charset="0"/>
                <a:ea typeface="Times New Roman" panose="02020603050405020304" pitchFamily="18" charset="0"/>
                <a:cs typeface="B Nazanin" panose="00000400000000000000" pitchFamily="2" charset="-78"/>
              </a:rPr>
              <a:t> Browse volumes &amp; issues</a:t>
            </a:r>
            <a:endParaRPr lang="en-US" sz="2400" b="1" kern="0" dirty="0">
              <a:latin typeface="Calibri Light" panose="020F0302020204030204" pitchFamily="34" charset="0"/>
              <a:ea typeface="Times New Roman" panose="02020603050405020304" pitchFamily="18" charset="0"/>
              <a:cs typeface="B Nazanin" panose="00000400000000000000" pitchFamily="2" charset="-78"/>
            </a:endParaRPr>
          </a:p>
          <a:p>
            <a:pPr lvl="1" algn="r" rtl="1">
              <a:lnSpc>
                <a:spcPct val="107000"/>
              </a:lnSpc>
              <a:spcBef>
                <a:spcPts val="1200"/>
              </a:spcBef>
            </a:pPr>
            <a:r>
              <a:rPr lang="ar-SA" sz="2400" b="1" kern="0" dirty="0">
                <a:latin typeface="Tahoma" panose="020B0604030504040204" pitchFamily="34" charset="0"/>
                <a:ea typeface="Times New Roman" panose="02020603050405020304" pitchFamily="18" charset="0"/>
                <a:cs typeface="B Nazanin" panose="00000400000000000000" pitchFamily="2" charset="-78"/>
              </a:rPr>
              <a:t>می</a:t>
            </a:r>
            <a:r>
              <a:rPr lang="ar-SA" sz="2400" b="1" kern="0" dirty="0">
                <a:latin typeface="Calibri Light" panose="020F0302020204030204" pitchFamily="34" charset="0"/>
                <a:ea typeface="Times New Roman" panose="02020603050405020304" pitchFamily="18" charset="0"/>
                <a:cs typeface="B Nazanin" panose="00000400000000000000" pitchFamily="2" charset="-78"/>
              </a:rPr>
              <a:t> </a:t>
            </a:r>
            <a:r>
              <a:rPr lang="ar-SA" sz="2400" b="1" kern="0" dirty="0">
                <a:latin typeface="Tahoma" panose="020B0604030504040204" pitchFamily="34" charset="0"/>
                <a:ea typeface="Times New Roman" panose="02020603050405020304" pitchFamily="18" charset="0"/>
                <a:cs typeface="B Nazanin" panose="00000400000000000000" pitchFamily="2" charset="-78"/>
              </a:rPr>
              <a:t>توان تمام شماره های مجله را به ترتیب سال و ماه مشاهده کرد.</a:t>
            </a:r>
            <a:r>
              <a:rPr lang="ar-SA" sz="2400" b="1" kern="0" dirty="0">
                <a:latin typeface="Calibri Light" panose="020F0302020204030204" pitchFamily="34" charset="0"/>
                <a:ea typeface="Times New Roman" panose="02020603050405020304" pitchFamily="18" charset="0"/>
                <a:cs typeface="B Nazanin" panose="00000400000000000000" pitchFamily="2" charset="-78"/>
              </a:rPr>
              <a:t> </a:t>
            </a:r>
            <a:r>
              <a:rPr lang="ar-SA" sz="2400" b="1" kern="0" dirty="0">
                <a:latin typeface="Tahoma" panose="020B0604030504040204" pitchFamily="34" charset="0"/>
                <a:ea typeface="Times New Roman" panose="02020603050405020304" pitchFamily="18" charset="0"/>
                <a:cs typeface="B Nazanin" panose="00000400000000000000" pitchFamily="2" charset="-78"/>
              </a:rPr>
              <a:t>در سمت راست صفحه ضریب تاثیر مجله(</a:t>
            </a:r>
            <a:r>
              <a:rPr lang="en-US" sz="2400" b="1" kern="0" dirty="0">
                <a:latin typeface="Tahoma" panose="020B0604030504040204" pitchFamily="34" charset="0"/>
                <a:ea typeface="Times New Roman" panose="02020603050405020304" pitchFamily="18" charset="0"/>
                <a:cs typeface="B Nazanin" panose="00000400000000000000" pitchFamily="2" charset="-78"/>
              </a:rPr>
              <a:t>impact factor</a:t>
            </a:r>
            <a:r>
              <a:rPr lang="ar-SA" sz="2400" b="1" kern="0" dirty="0">
                <a:latin typeface="Tahoma" panose="020B0604030504040204" pitchFamily="34" charset="0"/>
                <a:ea typeface="Times New Roman" panose="02020603050405020304" pitchFamily="18" charset="0"/>
                <a:cs typeface="B Nazanin" panose="00000400000000000000" pitchFamily="2" charset="-78"/>
              </a:rPr>
              <a:t>) را می</a:t>
            </a:r>
            <a:r>
              <a:rPr lang="ar-SA" sz="2400" b="1" kern="0" dirty="0">
                <a:latin typeface="Calibri Light" panose="020F0302020204030204" pitchFamily="34" charset="0"/>
                <a:ea typeface="Times New Roman" panose="02020603050405020304" pitchFamily="18" charset="0"/>
                <a:cs typeface="B Nazanin" panose="00000400000000000000" pitchFamily="2" charset="-78"/>
              </a:rPr>
              <a:t> </a:t>
            </a:r>
            <a:r>
              <a:rPr lang="ar-SA" sz="2400" b="1" kern="0" dirty="0">
                <a:latin typeface="Tahoma" panose="020B0604030504040204" pitchFamily="34" charset="0"/>
                <a:ea typeface="Times New Roman" panose="02020603050405020304" pitchFamily="18" charset="0"/>
                <a:cs typeface="B Nazanin" panose="00000400000000000000" pitchFamily="2" charset="-78"/>
              </a:rPr>
              <a:t>توان دید.</a:t>
            </a:r>
            <a:endParaRPr lang="en-US" sz="2400" b="1" kern="0" dirty="0">
              <a:latin typeface="Calibri Light" panose="020F0302020204030204" pitchFamily="34" charset="0"/>
              <a:ea typeface="Times New Roman" panose="02020603050405020304" pitchFamily="18" charset="0"/>
              <a:cs typeface="B Nazanin" panose="00000400000000000000" pitchFamily="2" charset="-78"/>
            </a:endParaRPr>
          </a:p>
          <a:p>
            <a:pPr lvl="1" algn="r">
              <a:lnSpc>
                <a:spcPct val="107000"/>
              </a:lnSpc>
              <a:spcBef>
                <a:spcPts val="1200"/>
              </a:spcBef>
            </a:pPr>
            <a:r>
              <a:rPr lang="ar-SA" sz="2400" b="1" kern="0" dirty="0">
                <a:latin typeface="Tahoma" panose="020B0604030504040204" pitchFamily="34" charset="0"/>
                <a:ea typeface="Times New Roman" panose="02020603050405020304" pitchFamily="18" charset="0"/>
                <a:cs typeface="B Nazanin" panose="00000400000000000000" pitchFamily="2" charset="-78"/>
              </a:rPr>
              <a:t>ضریب تأثیر یا</a:t>
            </a:r>
            <a:endParaRPr lang="en-US" sz="2400" b="1" kern="0" dirty="0">
              <a:latin typeface="Calibri Light" panose="020F0302020204030204" pitchFamily="34" charset="0"/>
              <a:ea typeface="Times New Roman" panose="02020603050405020304" pitchFamily="18" charset="0"/>
              <a:cs typeface="B Nazanin" panose="00000400000000000000" pitchFamily="2" charset="-78"/>
            </a:endParaRPr>
          </a:p>
          <a:p>
            <a:pPr lvl="1" algn="r">
              <a:lnSpc>
                <a:spcPct val="107000"/>
              </a:lnSpc>
              <a:spcBef>
                <a:spcPts val="1200"/>
              </a:spcBef>
            </a:pPr>
            <a:r>
              <a:rPr lang="en-US" sz="2400" b="1" kern="0" dirty="0">
                <a:latin typeface="Tahoma" panose="020B0604030504040204" pitchFamily="34" charset="0"/>
                <a:ea typeface="Times New Roman" panose="02020603050405020304" pitchFamily="18" charset="0"/>
                <a:cs typeface="B Nazanin" panose="00000400000000000000" pitchFamily="2" charset="-78"/>
              </a:rPr>
              <a:t>Impact Factor</a:t>
            </a:r>
            <a:endParaRPr lang="en-US" sz="2400" b="1" kern="0" dirty="0">
              <a:latin typeface="Calibri Light" panose="020F0302020204030204" pitchFamily="34" charset="0"/>
              <a:ea typeface="Times New Roman" panose="02020603050405020304" pitchFamily="18" charset="0"/>
              <a:cs typeface="B Nazanin" panose="00000400000000000000" pitchFamily="2" charset="-78"/>
            </a:endParaRPr>
          </a:p>
          <a:p>
            <a:pPr lvl="1" algn="r">
              <a:lnSpc>
                <a:spcPct val="107000"/>
              </a:lnSpc>
              <a:spcBef>
                <a:spcPts val="1200"/>
              </a:spcBef>
            </a:pPr>
            <a:r>
              <a:rPr lang="en-US" sz="2400" b="1" kern="0" dirty="0">
                <a:latin typeface="Tahoma" panose="020B0604030504040204" pitchFamily="34" charset="0"/>
                <a:ea typeface="Times New Roman" panose="02020603050405020304" pitchFamily="18" charset="0"/>
                <a:cs typeface="B Nazanin" panose="00000400000000000000" pitchFamily="2" charset="-78"/>
              </a:rPr>
              <a:t> </a:t>
            </a:r>
            <a:r>
              <a:rPr lang="ar-SA" sz="2400" b="1" kern="0" dirty="0">
                <a:latin typeface="Tahoma" panose="020B0604030504040204" pitchFamily="34" charset="0"/>
                <a:ea typeface="Times New Roman" panose="02020603050405020304" pitchFamily="18" charset="0"/>
                <a:cs typeface="B Nazanin" panose="00000400000000000000" pitchFamily="2" charset="-78"/>
              </a:rPr>
              <a:t>درواقع میزان تأثیری است که یک مقاله بر مقالات بعدی </a:t>
            </a:r>
            <a:endParaRPr lang="en-US" sz="2400" b="1" kern="0" dirty="0">
              <a:latin typeface="Calibri Light" panose="020F0302020204030204" pitchFamily="34" charset="0"/>
              <a:ea typeface="Times New Roman" panose="02020603050405020304" pitchFamily="18" charset="0"/>
              <a:cs typeface="B Nazanin" panose="00000400000000000000" pitchFamily="2" charset="-78"/>
            </a:endParaRPr>
          </a:p>
          <a:p>
            <a:pPr lvl="1" algn="r">
              <a:lnSpc>
                <a:spcPct val="107000"/>
              </a:lnSpc>
              <a:spcBef>
                <a:spcPts val="1200"/>
              </a:spcBef>
            </a:pPr>
            <a:r>
              <a:rPr lang="ar-SA" sz="2400" b="1" kern="0" dirty="0">
                <a:latin typeface="Tahoma" panose="020B0604030504040204" pitchFamily="34" charset="0"/>
                <a:ea typeface="Times New Roman" panose="02020603050405020304" pitchFamily="18" charset="0"/>
                <a:cs typeface="B Nazanin" panose="00000400000000000000" pitchFamily="2" charset="-78"/>
              </a:rPr>
              <a:t>می‌گذارد و به عنوان شاخصی کمّی است که میزان ارجاع (رفرنس دهی) به مقالات یک ژورنال را نشان می‌دهد</a:t>
            </a:r>
            <a:endParaRPr lang="en-US" sz="2400" b="1" kern="0" dirty="0">
              <a:latin typeface="Calibri Light" panose="020F0302020204030204" pitchFamily="34" charset="0"/>
              <a:ea typeface="Times New Roman" panose="02020603050405020304" pitchFamily="18" charset="0"/>
              <a:cs typeface="B Nazanin" panose="00000400000000000000" pitchFamily="2" charset="-78"/>
            </a:endParaRPr>
          </a:p>
          <a:p>
            <a:pPr lvl="1" algn="r">
              <a:lnSpc>
                <a:spcPct val="107000"/>
              </a:lnSpc>
              <a:spcBef>
                <a:spcPts val="1200"/>
              </a:spcBef>
            </a:pPr>
            <a:r>
              <a:rPr lang="en-US" sz="2400" b="1" kern="0" dirty="0">
                <a:latin typeface="Tahoma" panose="020B0604030504040204" pitchFamily="34" charset="0"/>
                <a:ea typeface="Times New Roman" panose="02020603050405020304" pitchFamily="18" charset="0"/>
                <a:cs typeface="B Nazanin" panose="00000400000000000000" pitchFamily="2" charset="-78"/>
              </a:rPr>
              <a:t>.</a:t>
            </a:r>
            <a:r>
              <a:rPr lang="ar-SA" sz="2400" b="1" kern="0" dirty="0">
                <a:latin typeface="Tahoma" panose="020B0604030504040204" pitchFamily="34" charset="0"/>
                <a:ea typeface="Times New Roman" panose="02020603050405020304" pitchFamily="18" charset="0"/>
                <a:cs typeface="B Nazanin" panose="00000400000000000000" pitchFamily="2" charset="-78"/>
              </a:rPr>
              <a:t> ژورنال هایی که دارای ضریب تاثیر بالایی هستند نسبت به ژورنال هایی که از ضریب تاثیر پایینی برخوردارند اهميت بالاتری دارند</a:t>
            </a:r>
            <a:r>
              <a:rPr lang="ar-SA" b="1" kern="0" dirty="0">
                <a:solidFill>
                  <a:srgbClr val="2E74B5"/>
                </a:solidFill>
                <a:latin typeface="Tahoma" panose="020B0604030504040204" pitchFamily="34" charset="0"/>
                <a:ea typeface="Times New Roman" panose="02020603050405020304" pitchFamily="18" charset="0"/>
                <a:cs typeface="Times New Roman" panose="02020603050405020304" pitchFamily="18" charset="0"/>
              </a:rPr>
              <a:t>. </a:t>
            </a:r>
            <a:endParaRPr lang="en-US"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759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1891" y="512619"/>
            <a:ext cx="8382000" cy="5338762"/>
          </a:xfrm>
          <a:prstGeom prst="rect">
            <a:avLst/>
          </a:prstGeom>
        </p:spPr>
      </p:pic>
    </p:spTree>
    <p:extLst>
      <p:ext uri="{BB962C8B-B14F-4D97-AF65-F5344CB8AC3E}">
        <p14:creationId xmlns:p14="http://schemas.microsoft.com/office/powerpoint/2010/main" val="222901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691" y="2202872"/>
            <a:ext cx="7647708" cy="1647182"/>
          </a:xfrm>
          <a:prstGeom prst="rect">
            <a:avLst/>
          </a:prstGeom>
        </p:spPr>
        <p:txBody>
          <a:bodyPr wrap="square">
            <a:spAutoFit/>
          </a:bodyPr>
          <a:lstStyle/>
          <a:p>
            <a:pPr algn="r" rtl="1">
              <a:lnSpc>
                <a:spcPct val="107000"/>
              </a:lnSpc>
              <a:spcBef>
                <a:spcPts val="1200"/>
              </a:spcBef>
              <a:spcAft>
                <a:spcPts val="0"/>
              </a:spcAft>
            </a:pPr>
            <a:r>
              <a:rPr lang="en-US" sz="2400" b="1" kern="0" dirty="0">
                <a:latin typeface="Tahoma" panose="020B0604030504040204" pitchFamily="34" charset="0"/>
                <a:ea typeface="Times New Roman" panose="02020603050405020304" pitchFamily="18" charset="0"/>
                <a:cs typeface="B Nazanin" panose="00000400000000000000" pitchFamily="2" charset="-78"/>
              </a:rPr>
              <a:t>manuscript submission</a:t>
            </a:r>
            <a:r>
              <a:rPr lang="ar-SA" sz="2400" b="1" kern="0" dirty="0">
                <a:latin typeface="Tahoma" panose="020B0604030504040204" pitchFamily="34" charset="0"/>
                <a:ea typeface="Times New Roman" panose="02020603050405020304" pitchFamily="18" charset="0"/>
                <a:cs typeface="B Nazanin" panose="00000400000000000000" pitchFamily="2" charset="-78"/>
              </a:rPr>
              <a:t> را انتخاب کرده گزینه </a:t>
            </a:r>
            <a:r>
              <a:rPr lang="en-US" sz="2400" b="1" kern="0" dirty="0">
                <a:latin typeface="Tahoma" panose="020B0604030504040204" pitchFamily="34" charset="0"/>
                <a:ea typeface="Times New Roman" panose="02020603050405020304" pitchFamily="18" charset="0"/>
                <a:cs typeface="B Nazanin" panose="00000400000000000000" pitchFamily="2" charset="-78"/>
              </a:rPr>
              <a:t>register now </a:t>
            </a:r>
            <a:r>
              <a:rPr lang="en-US" sz="2400" b="1" kern="0" dirty="0">
                <a:latin typeface="Times New Roman" panose="02020603050405020304" pitchFamily="18" charset="0"/>
                <a:ea typeface="Times New Roman" panose="02020603050405020304" pitchFamily="18" charset="0"/>
                <a:cs typeface="B Nazanin" panose="00000400000000000000" pitchFamily="2" charset="-78"/>
              </a:rPr>
              <a:t> </a:t>
            </a:r>
            <a:r>
              <a:rPr lang="ar-SA" sz="2400" b="1" kern="0" dirty="0">
                <a:latin typeface="Times New Roman" panose="02020603050405020304" pitchFamily="18" charset="0"/>
                <a:ea typeface="Times New Roman" panose="02020603050405020304" pitchFamily="18" charset="0"/>
                <a:cs typeface="B Nazanin" panose="00000400000000000000" pitchFamily="2" charset="-78"/>
              </a:rPr>
              <a:t>را کلیک کرده و فرم ثبت نام را تکمیل کنید. بعد از تکمیل فرم رمز عبور به ایمیلتان ارسال می گردد.</a:t>
            </a:r>
            <a:endParaRPr lang="en-US" sz="2400" b="1" kern="0" dirty="0">
              <a:latin typeface="Calibri Light" panose="020F0302020204030204" pitchFamily="34" charset="0"/>
              <a:ea typeface="Times New Roman" panose="02020603050405020304" pitchFamily="18" charset="0"/>
              <a:cs typeface="B Nazanin" panose="00000400000000000000" pitchFamily="2" charset="-78"/>
            </a:endParaRPr>
          </a:p>
          <a:p>
            <a:pPr algn="r"/>
            <a:r>
              <a:rPr lang="ar-SA" sz="2400" dirty="0">
                <a:latin typeface="Tahoma" panose="020B0604030504040204" pitchFamily="34" charset="0"/>
                <a:ea typeface="Calibri" panose="020F0502020204030204" pitchFamily="34" charset="0"/>
                <a:cs typeface="B Nazanin" panose="00000400000000000000" pitchFamily="2" charset="-78"/>
              </a:rPr>
              <a:t>با وارد کردن نام کاربری و رمز عبور می توانید مقاله خود را به مجله ارسال نمایید</a:t>
            </a:r>
            <a:endParaRPr lang="en-US" sz="2400" dirty="0">
              <a:cs typeface="B Nazanin" panose="00000400000000000000" pitchFamily="2" charset="-78"/>
            </a:endParaRPr>
          </a:p>
        </p:txBody>
      </p:sp>
    </p:spTree>
    <p:extLst>
      <p:ext uri="{BB962C8B-B14F-4D97-AF65-F5344CB8AC3E}">
        <p14:creationId xmlns:p14="http://schemas.microsoft.com/office/powerpoint/2010/main" val="814090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83674" y="748146"/>
            <a:ext cx="7431664" cy="5195454"/>
          </a:xfrm>
          <a:prstGeom prst="rect">
            <a:avLst/>
          </a:prstGeom>
        </p:spPr>
      </p:pic>
    </p:spTree>
    <p:extLst>
      <p:ext uri="{BB962C8B-B14F-4D97-AF65-F5344CB8AC3E}">
        <p14:creationId xmlns:p14="http://schemas.microsoft.com/office/powerpoint/2010/main" val="2438839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5236" y="762000"/>
            <a:ext cx="7938655" cy="5708073"/>
          </a:xfrm>
          <a:prstGeom prst="rect">
            <a:avLst/>
          </a:prstGeom>
        </p:spPr>
      </p:pic>
    </p:spTree>
    <p:extLst>
      <p:ext uri="{BB962C8B-B14F-4D97-AF65-F5344CB8AC3E}">
        <p14:creationId xmlns:p14="http://schemas.microsoft.com/office/powerpoint/2010/main" val="2674080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2359"/>
          </a:xfrm>
        </p:spPr>
        <p:txBody>
          <a:bodyPr/>
          <a:lstStyle/>
          <a:p>
            <a:pPr algn="ctr" rtl="1"/>
            <a:r>
              <a:rPr lang="fa-IR" b="1" kern="0" dirty="0">
                <a:latin typeface="ac-default-font"/>
                <a:ea typeface="Times New Roman" panose="02020603050405020304" pitchFamily="18" charset="0"/>
                <a:cs typeface="B Nazanin" panose="00000400000000000000" pitchFamily="2" charset="-78"/>
              </a:rPr>
              <a:t>لینک دسترسی نشریات</a:t>
            </a:r>
            <a:endParaRPr lang="en-US" dirty="0"/>
          </a:p>
        </p:txBody>
      </p:sp>
      <p:sp>
        <p:nvSpPr>
          <p:cNvPr id="3" name="Content Placeholder 2"/>
          <p:cNvSpPr>
            <a:spLocks noGrp="1"/>
          </p:cNvSpPr>
          <p:nvPr>
            <p:ph idx="1"/>
          </p:nvPr>
        </p:nvSpPr>
        <p:spPr/>
        <p:txBody>
          <a:bodyPr>
            <a:normAutofit/>
          </a:bodyPr>
          <a:lstStyle/>
          <a:p>
            <a:pPr algn="r" rtl="1">
              <a:buFont typeface="Wingdings" panose="05000000000000000000" pitchFamily="2" charset="2"/>
              <a:buChar char="q"/>
            </a:pPr>
            <a:r>
              <a:rPr lang="fa-IR" sz="2000" b="1" kern="0" dirty="0">
                <a:solidFill>
                  <a:srgbClr val="353535"/>
                </a:solidFill>
                <a:latin typeface="Arial" panose="020B0604020202020204" pitchFamily="34" charset="0"/>
                <a:ea typeface="Times New Roman" panose="02020603050405020304" pitchFamily="18" charset="0"/>
                <a:cs typeface="Arial" panose="020B0604020202020204" pitchFamily="34" charset="0"/>
              </a:rPr>
              <a:t>لینک دسترسی نشریات در این پایگاه شامل بیش از  ٣۴۵۶۵ عنوان کتاب، ۵۶ ١ عنوان کتاب مرجع و نزدیک به ۶٢ ٠ ١ عنوان کتاب های دوره ای در موضوعات علوم شیمی و مواد، زمین شناسی و محیط زیست، علوم کامپیوتر، پزشکی، علوم انسانی و جامعه شناسی و حقوق، مهندسی، ریاضیات و آمار، فیزیک و ستاره شناسی، بازرگانی و اقتصاد، معماری و طراحی و هنر، علوم رفتاری، علوم پزشکی زیستی و حیاتی، محاسبات پیشرفته و طراحی وب می باشد.</a:t>
            </a:r>
            <a:endParaRPr lang="en-US" sz="2000" b="1" kern="0" dirty="0">
              <a:solidFill>
                <a:srgbClr val="2E74B5"/>
              </a:solidFill>
              <a:latin typeface="Arial" panose="020B0604020202020204" pitchFamily="34" charset="0"/>
              <a:ea typeface="Times New Roman" panose="02020603050405020304" pitchFamily="18" charset="0"/>
              <a:cs typeface="Arial" panose="020B0604020202020204" pitchFamily="34" charset="0"/>
            </a:endParaRPr>
          </a:p>
          <a:p>
            <a:pPr algn="r" rt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10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1338"/>
          </a:xfrm>
        </p:spPr>
        <p:txBody>
          <a:bodyPr>
            <a:normAutofit fontScale="90000"/>
          </a:bodyPr>
          <a:lstStyle/>
          <a:p>
            <a:pPr algn="r" rtl="1"/>
            <a:r>
              <a:rPr lang="fa-IR" b="1" kern="0" dirty="0">
                <a:latin typeface="ac-default-font"/>
                <a:ea typeface="Times New Roman" panose="02020603050405020304" pitchFamily="18" charset="0"/>
                <a:cs typeface="B Nazanin" panose="00000400000000000000" pitchFamily="2" charset="-78"/>
              </a:rPr>
              <a:t>دسترسی به کتاب های الکترونیکی پایگاه </a:t>
            </a:r>
            <a:r>
              <a:rPr lang="en-US" b="1" kern="0" dirty="0">
                <a:latin typeface="ac-default-font"/>
                <a:ea typeface="Times New Roman" panose="02020603050405020304" pitchFamily="18" charset="0"/>
                <a:cs typeface="B Nazanin" panose="00000400000000000000" pitchFamily="2" charset="-78"/>
              </a:rPr>
              <a:t>Springer</a:t>
            </a:r>
            <a:r>
              <a:rPr lang="en-US" b="1" kern="0" dirty="0">
                <a:latin typeface="Calibri Light" panose="020F0302020204030204" pitchFamily="34" charset="0"/>
                <a:ea typeface="Times New Roman" panose="02020603050405020304" pitchFamily="18" charset="0"/>
                <a:cs typeface="B Nazanin" panose="00000400000000000000" pitchFamily="2" charset="-78"/>
              </a:rPr>
              <a:t/>
            </a:r>
            <a:br>
              <a:rPr lang="en-US" b="1" kern="0" dirty="0">
                <a:latin typeface="Calibri Light" panose="020F0302020204030204" pitchFamily="34" charset="0"/>
                <a:ea typeface="Times New Roman" panose="02020603050405020304" pitchFamily="18" charset="0"/>
                <a:cs typeface="B Nazanin" panose="00000400000000000000" pitchFamily="2" charset="-78"/>
              </a:rPr>
            </a:br>
            <a:endParaRPr lang="en-US" dirty="0"/>
          </a:p>
        </p:txBody>
      </p:sp>
      <p:sp>
        <p:nvSpPr>
          <p:cNvPr id="3" name="Content Placeholder 2"/>
          <p:cNvSpPr>
            <a:spLocks noGrp="1"/>
          </p:cNvSpPr>
          <p:nvPr>
            <p:ph idx="1"/>
          </p:nvPr>
        </p:nvSpPr>
        <p:spPr/>
        <p:txBody>
          <a:bodyPr/>
          <a:lstStyle/>
          <a:p>
            <a:pPr algn="r" rtl="1">
              <a:lnSpc>
                <a:spcPct val="107000"/>
              </a:lnSpc>
              <a:spcBef>
                <a:spcPts val="1200"/>
              </a:spcBef>
            </a:pPr>
            <a:r>
              <a:rPr lang="fa-IR" b="1" kern="0" dirty="0">
                <a:solidFill>
                  <a:schemeClr val="tx1"/>
                </a:solidFill>
                <a:latin typeface="Calibri Light" panose="020F0302020204030204" pitchFamily="34" charset="0"/>
                <a:ea typeface="Times New Roman" panose="02020603050405020304" pitchFamily="18" charset="0"/>
                <a:cs typeface="B Nazanin" panose="00000400000000000000" pitchFamily="2" charset="-78"/>
              </a:rPr>
              <a:t> </a:t>
            </a:r>
            <a:r>
              <a:rPr lang="fa-IR" b="1" kern="0" dirty="0">
                <a:solidFill>
                  <a:schemeClr val="tx1"/>
                </a:solidFill>
                <a:latin typeface="ac-default-font"/>
                <a:ea typeface="Times New Roman" panose="02020603050405020304" pitchFamily="18" charset="0"/>
                <a:cs typeface="B Nazanin" panose="00000400000000000000" pitchFamily="2" charset="-78"/>
              </a:rPr>
              <a:t>از دو طریق می توان وارد صفحه اصلی کتاب های الکترونیکی اشپرینگر شویم:</a:t>
            </a:r>
            <a:endParaRPr lang="en-US" b="1" kern="0" dirty="0">
              <a:solidFill>
                <a:schemeClr val="tx1"/>
              </a:solidFill>
              <a:latin typeface="Calibri Light" panose="020F0302020204030204" pitchFamily="34" charset="0"/>
              <a:ea typeface="Times New Roman" panose="02020603050405020304" pitchFamily="18" charset="0"/>
              <a:cs typeface="B Nazanin" panose="00000400000000000000" pitchFamily="2" charset="-78"/>
            </a:endParaRPr>
          </a:p>
          <a:p>
            <a:pPr algn="r" rtl="1">
              <a:lnSpc>
                <a:spcPct val="107000"/>
              </a:lnSpc>
              <a:spcBef>
                <a:spcPts val="1200"/>
              </a:spcBef>
            </a:pPr>
            <a:r>
              <a:rPr lang="fa-IR" b="1" kern="0" dirty="0">
                <a:solidFill>
                  <a:schemeClr val="tx1"/>
                </a:solidFill>
                <a:latin typeface="ac-default-font"/>
                <a:ea typeface="Times New Roman" panose="02020603050405020304" pitchFamily="18" charset="0"/>
                <a:cs typeface="B Nazanin" panose="00000400000000000000" pitchFamily="2" charset="-78"/>
              </a:rPr>
              <a:t>نشانی</a:t>
            </a:r>
            <a:r>
              <a:rPr lang="en-US" b="1" kern="0" dirty="0">
                <a:solidFill>
                  <a:schemeClr val="tx1"/>
                </a:solidFill>
                <a:latin typeface="ac-default-font"/>
                <a:ea typeface="Times New Roman" panose="02020603050405020304" pitchFamily="18" charset="0"/>
                <a:cs typeface="B Nazanin" panose="00000400000000000000" pitchFamily="2" charset="-78"/>
              </a:rPr>
              <a:t> </a:t>
            </a:r>
            <a:r>
              <a:rPr lang="fa-IR" b="1" kern="0" dirty="0">
                <a:solidFill>
                  <a:schemeClr val="tx1"/>
                </a:solidFill>
                <a:latin typeface="ac-default-font"/>
                <a:ea typeface="Times New Roman" panose="02020603050405020304" pitchFamily="18" charset="0"/>
                <a:cs typeface="B Nazanin" panose="00000400000000000000" pitchFamily="2" charset="-78"/>
              </a:rPr>
              <a:t>مستقیم </a:t>
            </a:r>
            <a:r>
              <a:rPr lang="en-US" b="1" kern="0" dirty="0">
                <a:solidFill>
                  <a:schemeClr val="tx1"/>
                </a:solidFill>
                <a:latin typeface="ac-default-font"/>
                <a:ea typeface="Times New Roman" panose="02020603050405020304" pitchFamily="18" charset="0"/>
                <a:cs typeface="B Nazanin" panose="00000400000000000000" pitchFamily="2" charset="-78"/>
              </a:rPr>
              <a:t>http://www.springerlink.com/books</a:t>
            </a:r>
            <a:r>
              <a:rPr lang="fa-IR" b="1" kern="0" dirty="0">
                <a:solidFill>
                  <a:schemeClr val="tx1"/>
                </a:solidFill>
                <a:latin typeface="ac-default-font"/>
                <a:ea typeface="Times New Roman" panose="02020603050405020304" pitchFamily="18" charset="0"/>
                <a:cs typeface="B Nazanin" panose="00000400000000000000" pitchFamily="2" charset="-78"/>
              </a:rPr>
              <a:t> را در قسمت </a:t>
            </a:r>
            <a:r>
              <a:rPr lang="en-US" b="1" kern="0" dirty="0">
                <a:solidFill>
                  <a:schemeClr val="tx1"/>
                </a:solidFill>
                <a:latin typeface="ac-default-font"/>
                <a:ea typeface="Times New Roman" panose="02020603050405020304" pitchFamily="18" charset="0"/>
                <a:cs typeface="B Nazanin" panose="00000400000000000000" pitchFamily="2" charset="-78"/>
              </a:rPr>
              <a:t>Bar Address</a:t>
            </a:r>
            <a:r>
              <a:rPr lang="fa-IR" b="1" kern="0" dirty="0">
                <a:solidFill>
                  <a:schemeClr val="tx1"/>
                </a:solidFill>
                <a:latin typeface="ac-default-font"/>
                <a:ea typeface="Times New Roman" panose="02020603050405020304" pitchFamily="18" charset="0"/>
                <a:cs typeface="B Nazanin" panose="00000400000000000000" pitchFamily="2" charset="-78"/>
              </a:rPr>
              <a:t> مرورگر اینترنتی خود وارد کنید.</a:t>
            </a:r>
            <a:r>
              <a:rPr lang="fa-IR" b="1" kern="0" dirty="0">
                <a:solidFill>
                  <a:schemeClr val="tx1"/>
                </a:solidFill>
                <a:latin typeface="Calibri Light" panose="020F0302020204030204" pitchFamily="34" charset="0"/>
                <a:ea typeface="Times New Roman" panose="02020603050405020304" pitchFamily="18" charset="0"/>
                <a:cs typeface="B Nazanin" panose="00000400000000000000" pitchFamily="2" charset="-78"/>
              </a:rPr>
              <a:t> </a:t>
            </a:r>
            <a:endParaRPr lang="en-US" b="1" kern="0" dirty="0">
              <a:solidFill>
                <a:schemeClr val="tx1"/>
              </a:solidFill>
              <a:latin typeface="Calibri Light" panose="020F0302020204030204" pitchFamily="34" charset="0"/>
              <a:ea typeface="Times New Roman" panose="02020603050405020304" pitchFamily="18" charset="0"/>
              <a:cs typeface="B Nazanin" panose="00000400000000000000" pitchFamily="2" charset="-78"/>
            </a:endParaRPr>
          </a:p>
          <a:p>
            <a:pPr algn="r" rtl="1">
              <a:lnSpc>
                <a:spcPct val="107000"/>
              </a:lnSpc>
              <a:spcBef>
                <a:spcPts val="1200"/>
              </a:spcBef>
            </a:pPr>
            <a:r>
              <a:rPr lang="fa-IR" b="1" kern="0" dirty="0">
                <a:solidFill>
                  <a:schemeClr val="tx1"/>
                </a:solidFill>
                <a:latin typeface="ac-default-font"/>
                <a:ea typeface="Times New Roman" panose="02020603050405020304" pitchFamily="18" charset="0"/>
                <a:cs typeface="B Nazanin" panose="00000400000000000000" pitchFamily="2" charset="-78"/>
              </a:rPr>
              <a:t>در پایگاه اصلی اشپرینگر لینک به نشانی </a:t>
            </a:r>
            <a:r>
              <a:rPr lang="en-US" b="1" kern="0" dirty="0">
                <a:solidFill>
                  <a:schemeClr val="tx1"/>
                </a:solidFill>
                <a:latin typeface="ac-default-font"/>
                <a:ea typeface="Times New Roman" panose="02020603050405020304" pitchFamily="18" charset="0"/>
                <a:cs typeface="B Nazanin" panose="00000400000000000000" pitchFamily="2" charset="-78"/>
              </a:rPr>
              <a:t>http://www.springerlink.com/books</a:t>
            </a:r>
            <a:r>
              <a:rPr lang="fa-IR" b="1" kern="0" dirty="0">
                <a:solidFill>
                  <a:schemeClr val="tx1"/>
                </a:solidFill>
                <a:latin typeface="ac-default-font"/>
                <a:ea typeface="Times New Roman" panose="02020603050405020304" pitchFamily="18" charset="0"/>
                <a:cs typeface="B Nazanin" panose="00000400000000000000" pitchFamily="2" charset="-78"/>
              </a:rPr>
              <a:t> وجود دارد که</a:t>
            </a:r>
            <a:r>
              <a:rPr lang="fa-IR" b="1" kern="0" dirty="0">
                <a:solidFill>
                  <a:schemeClr val="tx1"/>
                </a:solidFill>
                <a:latin typeface="Calibri Light" panose="020F0302020204030204" pitchFamily="34" charset="0"/>
                <a:ea typeface="Times New Roman" panose="02020603050405020304" pitchFamily="18" charset="0"/>
                <a:cs typeface="B Nazanin" panose="00000400000000000000" pitchFamily="2" charset="-78"/>
              </a:rPr>
              <a:t> </a:t>
            </a:r>
            <a:r>
              <a:rPr lang="fa-IR" b="1" kern="0" dirty="0">
                <a:solidFill>
                  <a:schemeClr val="tx1"/>
                </a:solidFill>
                <a:latin typeface="ac-default-font"/>
                <a:ea typeface="Times New Roman" panose="02020603050405020304" pitchFamily="18" charset="0"/>
                <a:cs typeface="B Nazanin" panose="00000400000000000000" pitchFamily="2" charset="-78"/>
              </a:rPr>
              <a:t>بر روی لینک </a:t>
            </a:r>
            <a:r>
              <a:rPr lang="en-US" b="1" kern="0" dirty="0">
                <a:solidFill>
                  <a:schemeClr val="tx1"/>
                </a:solidFill>
                <a:latin typeface="ac-default-font"/>
                <a:ea typeface="Times New Roman" panose="02020603050405020304" pitchFamily="18" charset="0"/>
                <a:cs typeface="B Nazanin" panose="00000400000000000000" pitchFamily="2" charset="-78"/>
              </a:rPr>
              <a:t>Books</a:t>
            </a:r>
            <a:r>
              <a:rPr lang="fa-IR" b="1" kern="0" dirty="0">
                <a:solidFill>
                  <a:schemeClr val="tx1"/>
                </a:solidFill>
                <a:latin typeface="ac-default-font"/>
                <a:ea typeface="Times New Roman" panose="02020603050405020304" pitchFamily="18" charset="0"/>
                <a:cs typeface="B Nazanin" panose="00000400000000000000" pitchFamily="2" charset="-78"/>
              </a:rPr>
              <a:t> کلیک کرده و وارد صفحه اصلی کتابهای</a:t>
            </a:r>
            <a:r>
              <a:rPr lang="fa-IR" b="1" kern="0" dirty="0">
                <a:solidFill>
                  <a:schemeClr val="tx1"/>
                </a:solidFill>
                <a:latin typeface="Calibri Light" panose="020F0302020204030204" pitchFamily="34" charset="0"/>
                <a:ea typeface="Times New Roman" panose="02020603050405020304" pitchFamily="18" charset="0"/>
                <a:cs typeface="B Nazanin" panose="00000400000000000000" pitchFamily="2" charset="-78"/>
              </a:rPr>
              <a:t> </a:t>
            </a:r>
            <a:r>
              <a:rPr lang="fa-IR" b="1" kern="0" dirty="0">
                <a:solidFill>
                  <a:schemeClr val="tx1"/>
                </a:solidFill>
                <a:latin typeface="ac-default-font"/>
                <a:ea typeface="Times New Roman" panose="02020603050405020304" pitchFamily="18" charset="0"/>
                <a:cs typeface="B Nazanin" panose="00000400000000000000" pitchFamily="2" charset="-78"/>
              </a:rPr>
              <a:t>الکترونیکی </a:t>
            </a:r>
            <a:r>
              <a:rPr lang="en-US" b="1" kern="0" dirty="0">
                <a:solidFill>
                  <a:schemeClr val="tx1"/>
                </a:solidFill>
                <a:latin typeface="ac-default-font"/>
                <a:ea typeface="Times New Roman" panose="02020603050405020304" pitchFamily="18" charset="0"/>
                <a:cs typeface="B Nazanin" panose="00000400000000000000" pitchFamily="2" charset="-78"/>
              </a:rPr>
              <a:t>Springer</a:t>
            </a:r>
            <a:r>
              <a:rPr lang="fa-IR" b="1" kern="0" dirty="0">
                <a:solidFill>
                  <a:schemeClr val="tx1"/>
                </a:solidFill>
                <a:latin typeface="ac-default-font"/>
                <a:ea typeface="Times New Roman" panose="02020603050405020304" pitchFamily="18" charset="0"/>
                <a:cs typeface="B Nazanin" panose="00000400000000000000" pitchFamily="2" charset="-78"/>
              </a:rPr>
              <a:t> می شوید.</a:t>
            </a:r>
            <a:endParaRPr lang="en-US" b="1" kern="0" dirty="0">
              <a:solidFill>
                <a:schemeClr val="tx1"/>
              </a:solidFill>
              <a:latin typeface="Calibri Light" panose="020F0302020204030204" pitchFamily="34" charset="0"/>
              <a:ea typeface="Times New Roman" panose="02020603050405020304" pitchFamily="18" charset="0"/>
              <a:cs typeface="B Nazanin" panose="00000400000000000000" pitchFamily="2" charset="-78"/>
            </a:endParaRPr>
          </a:p>
          <a:p>
            <a:pPr algn="r" rtl="1"/>
            <a:endParaRPr lang="en-US" dirty="0">
              <a:solidFill>
                <a:schemeClr val="tx1"/>
              </a:solidFill>
            </a:endParaRPr>
          </a:p>
        </p:txBody>
      </p:sp>
    </p:spTree>
    <p:extLst>
      <p:ext uri="{BB962C8B-B14F-4D97-AF65-F5344CB8AC3E}">
        <p14:creationId xmlns:p14="http://schemas.microsoft.com/office/powerpoint/2010/main" val="3972527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9" y="346365"/>
            <a:ext cx="6165273" cy="1019062"/>
          </a:xfrm>
          <a:prstGeom prst="rect">
            <a:avLst/>
          </a:prstGeom>
        </p:spPr>
        <p:txBody>
          <a:bodyPr wrap="square">
            <a:spAutoFit/>
          </a:bodyPr>
          <a:lstStyle/>
          <a:p>
            <a:pPr algn="just" rtl="1">
              <a:lnSpc>
                <a:spcPct val="107000"/>
              </a:lnSpc>
              <a:spcBef>
                <a:spcPts val="1200"/>
              </a:spcBef>
              <a:spcAft>
                <a:spcPts val="0"/>
              </a:spcAft>
            </a:pPr>
            <a:endParaRPr lang="en-US" sz="2400" b="1" kern="0" dirty="0" smtClean="0">
              <a:latin typeface="ac-default-font"/>
              <a:ea typeface="Times New Roman" panose="02020603050405020304" pitchFamily="18" charset="0"/>
              <a:cs typeface="B Nazanin" panose="00000400000000000000" pitchFamily="2" charset="-78"/>
            </a:endParaRPr>
          </a:p>
          <a:p>
            <a:pPr algn="just" rtl="1">
              <a:lnSpc>
                <a:spcPct val="107000"/>
              </a:lnSpc>
              <a:spcBef>
                <a:spcPts val="1200"/>
              </a:spcBef>
              <a:spcAft>
                <a:spcPts val="0"/>
              </a:spcAft>
            </a:pPr>
            <a:endParaRPr lang="en-US" sz="2400" b="1" kern="0" dirty="0">
              <a:effectLst/>
              <a:latin typeface="Calibri Light" panose="020F0302020204030204" pitchFamily="34" charset="0"/>
              <a:ea typeface="Times New Roman" panose="02020603050405020304" pitchFamily="18" charset="0"/>
              <a:cs typeface="B Nazanin" panose="00000400000000000000" pitchFamily="2" charset="-78"/>
            </a:endParaRPr>
          </a:p>
        </p:txBody>
      </p:sp>
      <p:sp>
        <p:nvSpPr>
          <p:cNvPr id="3" name="Rectangle 2"/>
          <p:cNvSpPr/>
          <p:nvPr/>
        </p:nvSpPr>
        <p:spPr>
          <a:xfrm>
            <a:off x="1496291" y="1365427"/>
            <a:ext cx="7135091" cy="1200329"/>
          </a:xfrm>
          <a:prstGeom prst="rect">
            <a:avLst/>
          </a:prstGeom>
        </p:spPr>
        <p:txBody>
          <a:bodyPr wrap="square">
            <a:spAutoFit/>
          </a:bodyPr>
          <a:lstStyle/>
          <a:p>
            <a:pPr lvl="1"/>
            <a:r>
              <a:rPr lang="fa-IR" sz="3600" b="1" kern="0" dirty="0">
                <a:solidFill>
                  <a:schemeClr val="accent1">
                    <a:lumMod val="60000"/>
                    <a:lumOff val="40000"/>
                  </a:schemeClr>
                </a:solidFill>
                <a:latin typeface="ac-default-font"/>
                <a:ea typeface="Times New Roman" panose="02020603050405020304" pitchFamily="18" charset="0"/>
                <a:cs typeface="B Titr" panose="00000700000000000000" pitchFamily="2" charset="-78"/>
              </a:rPr>
              <a:t>این پایگاه دارای دو بخش جستجوی ساده و پیشرفته </a:t>
            </a:r>
            <a:r>
              <a:rPr lang="fa-IR" sz="3600" b="1" kern="0" dirty="0" smtClean="0">
                <a:solidFill>
                  <a:schemeClr val="accent1">
                    <a:lumMod val="60000"/>
                    <a:lumOff val="40000"/>
                  </a:schemeClr>
                </a:solidFill>
                <a:latin typeface="ac-default-font"/>
                <a:ea typeface="Times New Roman" panose="02020603050405020304" pitchFamily="18" charset="0"/>
                <a:cs typeface="B Titr" panose="00000700000000000000" pitchFamily="2" charset="-78"/>
              </a:rPr>
              <a:t>میباشد</a:t>
            </a:r>
            <a:r>
              <a:rPr lang="en-US" sz="3600" b="1" kern="0" dirty="0" smtClean="0">
                <a:solidFill>
                  <a:schemeClr val="accent1">
                    <a:lumMod val="60000"/>
                    <a:lumOff val="40000"/>
                  </a:schemeClr>
                </a:solidFill>
                <a:latin typeface="ac-default-font"/>
                <a:ea typeface="Times New Roman" panose="02020603050405020304" pitchFamily="18" charset="0"/>
                <a:cs typeface="B Titr" panose="00000700000000000000" pitchFamily="2" charset="-78"/>
              </a:rPr>
              <a:t>    </a:t>
            </a:r>
            <a:endParaRPr lang="en-US" sz="3600" dirty="0">
              <a:solidFill>
                <a:schemeClr val="accent1">
                  <a:lumMod val="60000"/>
                  <a:lumOff val="40000"/>
                </a:schemeClr>
              </a:solidFill>
              <a:cs typeface="B Titr" panose="00000700000000000000" pitchFamily="2" charset="-78"/>
            </a:endParaRPr>
          </a:p>
        </p:txBody>
      </p:sp>
    </p:spTree>
    <p:extLst>
      <p:ext uri="{BB962C8B-B14F-4D97-AF65-F5344CB8AC3E}">
        <p14:creationId xmlns:p14="http://schemas.microsoft.com/office/powerpoint/2010/main" val="1697316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086" y="314499"/>
            <a:ext cx="3103418" cy="45719"/>
          </a:xfrm>
        </p:spPr>
        <p:txBody>
          <a:bodyPr>
            <a:normAutofit fontScale="90000"/>
          </a:bodyPr>
          <a:lstStyle/>
          <a:p>
            <a:endParaRPr lang="en-US" dirty="0"/>
          </a:p>
        </p:txBody>
      </p:sp>
      <p:sp>
        <p:nvSpPr>
          <p:cNvPr id="3" name="Content Placeholder 2"/>
          <p:cNvSpPr>
            <a:spLocks noGrp="1"/>
          </p:cNvSpPr>
          <p:nvPr>
            <p:ph idx="1"/>
          </p:nvPr>
        </p:nvSpPr>
        <p:spPr>
          <a:xfrm>
            <a:off x="677334" y="1639615"/>
            <a:ext cx="8596668" cy="4401748"/>
          </a:xfrm>
        </p:spPr>
        <p:txBody>
          <a:bodyPr/>
          <a:lstStyle/>
          <a:p>
            <a:pPr algn="just" rtl="1">
              <a:lnSpc>
                <a:spcPct val="107000"/>
              </a:lnSpc>
              <a:spcBef>
                <a:spcPts val="1200"/>
              </a:spcBef>
            </a:pPr>
            <a:r>
              <a:rPr lang="fa-IR" b="1" kern="0" dirty="0">
                <a:latin typeface="ac-default-font"/>
                <a:ea typeface="Times New Roman" panose="02020603050405020304" pitchFamily="18" charset="0"/>
                <a:cs typeface="B Nazanin" panose="00000400000000000000" pitchFamily="2" charset="-78"/>
              </a:rPr>
              <a:t>این پایگاه دارای دو بخش جستجوی ساده و پیشرفته میباشد. همچنین میتوان در قسمت الفبایی، نام کتابها را بر اساس</a:t>
            </a:r>
            <a:r>
              <a:rPr lang="fa-IR" b="1" kern="0" dirty="0">
                <a:latin typeface="Calibri Light" panose="020F0302020204030204" pitchFamily="34" charset="0"/>
                <a:ea typeface="Times New Roman" panose="02020603050405020304" pitchFamily="18" charset="0"/>
                <a:cs typeface="B Nazanin" panose="00000400000000000000" pitchFamily="2" charset="-78"/>
              </a:rPr>
              <a:t> </a:t>
            </a:r>
            <a:r>
              <a:rPr lang="fa-IR" b="1" kern="0" dirty="0">
                <a:latin typeface="ac-default-font"/>
                <a:ea typeface="Times New Roman" panose="02020603050405020304" pitchFamily="18" charset="0"/>
                <a:cs typeface="B Nazanin" panose="00000400000000000000" pitchFamily="2" charset="-78"/>
              </a:rPr>
              <a:t>عنوان جستجو نمود.</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pPr>
            <a:r>
              <a:rPr lang="ar-SA" b="1" kern="0" dirty="0">
                <a:latin typeface="Calibri Light" panose="020F0302020204030204" pitchFamily="34" charset="0"/>
                <a:ea typeface="Times New Roman" panose="02020603050405020304" pitchFamily="18" charset="0"/>
                <a:cs typeface="B Nazanin" panose="00000400000000000000" pitchFamily="2" charset="-78"/>
              </a:rPr>
              <a:t>در جستجوی پیشرفته امکان تعیین مشخصات نشر، نویسنده یا ویراستار، محتوا، ترتیب نتایج به دست آمده و … وجود دارد. در این صورت جستجو نتایج بهتری خواهد داشت.</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pPr>
            <a:r>
              <a:rPr lang="ar-SA" b="1" kern="0" dirty="0">
                <a:latin typeface="Calibri Light" panose="020F0302020204030204" pitchFamily="34" charset="0"/>
                <a:ea typeface="Times New Roman" panose="02020603050405020304" pitchFamily="18" charset="0"/>
                <a:cs typeface="B Nazanin" panose="00000400000000000000" pitchFamily="2" charset="-78"/>
              </a:rPr>
              <a:t>تنظیم نتایج براساس ارتباط،‌ تاریخ و عنوان امکان پذیر می‌باشد.</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pPr>
            <a:r>
              <a:rPr lang="ar-SA" b="1" kern="0" dirty="0">
                <a:latin typeface="Calibri Light" panose="020F0302020204030204" pitchFamily="34" charset="0"/>
                <a:ea typeface="Times New Roman" panose="02020603050405020304" pitchFamily="18" charset="0"/>
                <a:cs typeface="B Nazanin" panose="00000400000000000000" pitchFamily="2" charset="-78"/>
              </a:rPr>
              <a:t>نکته: در کنار هر رکورد مربعی سفید یا سبز رنگ وجود دارد. که مربع سبز رنگ نشان دهنده آن است که کتابخانه آن رکورد را مشترک است و می توان متن کامل آن را دریافت کرد. مربع سفید هم یعنی اینکه کتابخانه آن را مشترک نیست و برای دریافت متن کامل باید آن را خریداری نمود</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endParaRPr lang="en-US" dirty="0"/>
          </a:p>
        </p:txBody>
      </p:sp>
    </p:spTree>
    <p:extLst>
      <p:ext uri="{BB962C8B-B14F-4D97-AF65-F5344CB8AC3E}">
        <p14:creationId xmlns:p14="http://schemas.microsoft.com/office/powerpoint/2010/main" val="3548648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806" y="568037"/>
            <a:ext cx="8596668" cy="1320800"/>
          </a:xfrm>
        </p:spPr>
        <p:txBody>
          <a:bodyPr/>
          <a:lstStyle/>
          <a:p>
            <a:r>
              <a:rPr lang="ar-SA" b="1" kern="0" dirty="0">
                <a:latin typeface="Calibri Light" panose="020F0302020204030204" pitchFamily="34" charset="0"/>
                <a:ea typeface="Times New Roman" panose="02020603050405020304" pitchFamily="18" charset="0"/>
                <a:cs typeface="B Nazanin" panose="00000400000000000000" pitchFamily="2" charset="-78"/>
              </a:rPr>
              <a:t>دریافت متن به سه صورت امکان پذیر است:</a:t>
            </a:r>
            <a:r>
              <a:rPr lang="en-US" b="1" kern="0" dirty="0">
                <a:latin typeface="Calibri Light" panose="020F0302020204030204" pitchFamily="34" charset="0"/>
                <a:ea typeface="Times New Roman" panose="02020603050405020304" pitchFamily="18" charset="0"/>
                <a:cs typeface="B Nazanin" panose="00000400000000000000" pitchFamily="2" charset="-78"/>
              </a:rPr>
              <a:t/>
            </a:r>
            <a:br>
              <a:rPr lang="en-US" b="1" kern="0" dirty="0">
                <a:latin typeface="Calibri Light" panose="020F0302020204030204" pitchFamily="34" charset="0"/>
                <a:ea typeface="Times New Roman" panose="02020603050405020304" pitchFamily="18" charset="0"/>
                <a:cs typeface="B Nazanin" panose="00000400000000000000" pitchFamily="2" charset="-78"/>
              </a:rPr>
            </a:br>
            <a:endParaRPr lang="en-US" dirty="0"/>
          </a:p>
        </p:txBody>
      </p:sp>
      <p:sp>
        <p:nvSpPr>
          <p:cNvPr id="3" name="Content Placeholder 2"/>
          <p:cNvSpPr>
            <a:spLocks noGrp="1"/>
          </p:cNvSpPr>
          <p:nvPr>
            <p:ph idx="1"/>
          </p:nvPr>
        </p:nvSpPr>
        <p:spPr>
          <a:xfrm>
            <a:off x="677334" y="2160589"/>
            <a:ext cx="8231139" cy="3880773"/>
          </a:xfrm>
        </p:spPr>
        <p:txBody>
          <a:bodyPr/>
          <a:lstStyle/>
          <a:p>
            <a:pPr algn="just" rtl="1">
              <a:lnSpc>
                <a:spcPct val="107000"/>
              </a:lnSpc>
              <a:spcBef>
                <a:spcPts val="1200"/>
              </a:spcBef>
            </a:pPr>
            <a:r>
              <a:rPr lang="ar-SA" b="1" kern="0" dirty="0">
                <a:latin typeface="Calibri Light" panose="020F0302020204030204" pitchFamily="34" charset="0"/>
                <a:ea typeface="Times New Roman" panose="02020603050405020304" pitchFamily="18" charset="0"/>
                <a:cs typeface="B Nazanin" panose="00000400000000000000" pitchFamily="2" charset="-78"/>
              </a:rPr>
              <a:t>دریافت متن به سه صورت امکان پذیر است:</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pPr>
            <a:r>
              <a:rPr lang="ar-SA" b="1" kern="0" dirty="0">
                <a:latin typeface="Calibri Light" panose="020F0302020204030204" pitchFamily="34" charset="0"/>
                <a:ea typeface="Times New Roman" panose="02020603050405020304" pitchFamily="18" charset="0"/>
                <a:cs typeface="B Nazanin" panose="00000400000000000000" pitchFamily="2" charset="-78"/>
              </a:rPr>
              <a:t>پی دی اف (</a:t>
            </a:r>
            <a:r>
              <a:rPr lang="en-US" b="1" kern="0" dirty="0">
                <a:latin typeface="Calibri Light" panose="020F0302020204030204" pitchFamily="34" charset="0"/>
                <a:ea typeface="Times New Roman" panose="02020603050405020304" pitchFamily="18" charset="0"/>
                <a:cs typeface="B Nazanin" panose="00000400000000000000" pitchFamily="2" charset="-78"/>
              </a:rPr>
              <a:t>pdf</a:t>
            </a:r>
            <a:r>
              <a:rPr lang="ar-SA" b="1" kern="0" dirty="0">
                <a:latin typeface="Calibri Light" panose="020F0302020204030204" pitchFamily="34" charset="0"/>
                <a:ea typeface="Times New Roman" panose="02020603050405020304" pitchFamily="18" charset="0"/>
                <a:cs typeface="B Nazanin" panose="00000400000000000000" pitchFamily="2" charset="-78"/>
              </a:rPr>
              <a:t> )</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pPr>
            <a:r>
              <a:rPr lang="ar-SA" b="1" kern="0" dirty="0">
                <a:latin typeface="Calibri Light" panose="020F0302020204030204" pitchFamily="34" charset="0"/>
                <a:ea typeface="Times New Roman" panose="02020603050405020304" pitchFamily="18" charset="0"/>
                <a:cs typeface="B Nazanin" panose="00000400000000000000" pitchFamily="2" charset="-78"/>
              </a:rPr>
              <a:t>ورد (</a:t>
            </a:r>
            <a:r>
              <a:rPr lang="en-US" b="1" kern="0" dirty="0">
                <a:latin typeface="Calibri Light" panose="020F0302020204030204" pitchFamily="34" charset="0"/>
                <a:ea typeface="Times New Roman" panose="02020603050405020304" pitchFamily="18" charset="0"/>
                <a:cs typeface="B Nazanin" panose="00000400000000000000" pitchFamily="2" charset="-78"/>
              </a:rPr>
              <a:t>HTML</a:t>
            </a:r>
            <a:r>
              <a:rPr lang="ar-SA" b="1" kern="0" dirty="0">
                <a:latin typeface="Calibri Light" panose="020F0302020204030204" pitchFamily="34" charset="0"/>
                <a:ea typeface="Times New Roman" panose="02020603050405020304" pitchFamily="18" charset="0"/>
                <a:cs typeface="B Nazanin" panose="00000400000000000000" pitchFamily="2" charset="-78"/>
              </a:rPr>
              <a:t>) </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pPr algn="just" rtl="1">
              <a:lnSpc>
                <a:spcPct val="107000"/>
              </a:lnSpc>
              <a:spcBef>
                <a:spcPts val="1200"/>
              </a:spcBef>
            </a:pPr>
            <a:r>
              <a:rPr lang="ar-SA" b="1" kern="0" dirty="0">
                <a:latin typeface="Calibri Light" panose="020F0302020204030204" pitchFamily="34" charset="0"/>
                <a:ea typeface="Times New Roman" panose="02020603050405020304" pitchFamily="18" charset="0"/>
                <a:cs typeface="B Nazanin" panose="00000400000000000000" pitchFamily="2" charset="-78"/>
              </a:rPr>
              <a:t>دیدن متن به صورت صفحه به صفحه </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a:p>
            <a:endParaRPr lang="en-US" dirty="0"/>
          </a:p>
        </p:txBody>
      </p:sp>
    </p:spTree>
    <p:extLst>
      <p:ext uri="{BB962C8B-B14F-4D97-AF65-F5344CB8AC3E}">
        <p14:creationId xmlns:p14="http://schemas.microsoft.com/office/powerpoint/2010/main" val="2193677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648691"/>
            <a:ext cx="5500255" cy="685124"/>
          </a:xfrm>
          <a:prstGeom prst="rect">
            <a:avLst/>
          </a:prstGeom>
        </p:spPr>
        <p:txBody>
          <a:bodyPr wrap="square">
            <a:spAutoFit/>
          </a:bodyPr>
          <a:lstStyle/>
          <a:p>
            <a:pPr algn="just" rtl="1">
              <a:lnSpc>
                <a:spcPct val="107000"/>
              </a:lnSpc>
              <a:spcBef>
                <a:spcPts val="1200"/>
              </a:spcBef>
              <a:spcAft>
                <a:spcPts val="0"/>
              </a:spcAft>
            </a:pPr>
            <a:r>
              <a:rPr lang="ar-SA" sz="3600" b="1" kern="0" dirty="0">
                <a:solidFill>
                  <a:schemeClr val="accent1">
                    <a:lumMod val="60000"/>
                    <a:lumOff val="40000"/>
                  </a:schemeClr>
                </a:solidFill>
                <a:latin typeface="Cambria" panose="02040503050406030204" pitchFamily="18" charset="0"/>
                <a:ea typeface="Times New Roman" panose="02020603050405020304" pitchFamily="18" charset="0"/>
                <a:cs typeface="B Titr" panose="00000700000000000000" pitchFamily="2" charset="-78"/>
              </a:rPr>
              <a:t>ثبت نام در </a:t>
            </a:r>
            <a:r>
              <a:rPr lang="en-US" sz="3600" b="1" kern="0" dirty="0">
                <a:solidFill>
                  <a:schemeClr val="accent1">
                    <a:lumMod val="60000"/>
                    <a:lumOff val="40000"/>
                  </a:schemeClr>
                </a:solidFill>
                <a:latin typeface="Cambria" panose="02040503050406030204" pitchFamily="18" charset="0"/>
                <a:ea typeface="Times New Roman" panose="02020603050405020304" pitchFamily="18" charset="0"/>
                <a:cs typeface="B Titr" panose="00000700000000000000" pitchFamily="2" charset="-78"/>
              </a:rPr>
              <a:t>Springer</a:t>
            </a:r>
            <a:r>
              <a:rPr lang="en-US" sz="3600" b="1" kern="0" dirty="0">
                <a:solidFill>
                  <a:schemeClr val="accent1">
                    <a:lumMod val="60000"/>
                    <a:lumOff val="40000"/>
                  </a:schemeClr>
                </a:solidFill>
                <a:latin typeface="Sakkal Majalla" panose="02000000000000000000" pitchFamily="2" charset="-78"/>
                <a:ea typeface="Times New Roman" panose="02020603050405020304" pitchFamily="18" charset="0"/>
                <a:cs typeface="B Titr" panose="00000700000000000000" pitchFamily="2" charset="-78"/>
              </a:rPr>
              <a:t> </a:t>
            </a:r>
            <a:endParaRPr lang="en-US" sz="3600" b="1" kern="0" dirty="0">
              <a:solidFill>
                <a:schemeClr val="accent1">
                  <a:lumMod val="60000"/>
                  <a:lumOff val="40000"/>
                </a:schemeClr>
              </a:solidFill>
              <a:latin typeface="Calibri Light" panose="020F0302020204030204" pitchFamily="34" charset="0"/>
              <a:ea typeface="Times New Roman" panose="02020603050405020304" pitchFamily="18" charset="0"/>
              <a:cs typeface="B Titr" panose="00000700000000000000" pitchFamily="2" charset="-78"/>
            </a:endParaRPr>
          </a:p>
        </p:txBody>
      </p:sp>
      <p:sp>
        <p:nvSpPr>
          <p:cNvPr id="3" name="Rectangle 2"/>
          <p:cNvSpPr/>
          <p:nvPr/>
        </p:nvSpPr>
        <p:spPr>
          <a:xfrm>
            <a:off x="2382982" y="3234652"/>
            <a:ext cx="5915891" cy="388696"/>
          </a:xfrm>
          <a:prstGeom prst="rect">
            <a:avLst/>
          </a:prstGeom>
        </p:spPr>
        <p:txBody>
          <a:bodyPr wrap="square">
            <a:spAutoFit/>
          </a:bodyPr>
          <a:lstStyle/>
          <a:p>
            <a:pPr algn="just" rtl="1">
              <a:lnSpc>
                <a:spcPct val="107000"/>
              </a:lnSpc>
              <a:spcBef>
                <a:spcPts val="1200"/>
              </a:spcBef>
              <a:spcAft>
                <a:spcPts val="0"/>
              </a:spcAft>
            </a:pPr>
            <a:r>
              <a:rPr lang="fa-IR" b="1" kern="0" dirty="0">
                <a:latin typeface="Cambria" panose="02040503050406030204" pitchFamily="18" charset="0"/>
                <a:ea typeface="Times New Roman" panose="02020603050405020304" pitchFamily="18" charset="0"/>
                <a:cs typeface="B Nazanin" panose="00000400000000000000" pitchFamily="2" charset="-78"/>
              </a:rPr>
              <a:t>با ورود به صفحه اول پایگاه گزینه  </a:t>
            </a:r>
            <a:r>
              <a:rPr lang="en-US" b="1" kern="0" dirty="0">
                <a:latin typeface="Cambria" panose="02040503050406030204" pitchFamily="18" charset="0"/>
                <a:ea typeface="Times New Roman" panose="02020603050405020304" pitchFamily="18" charset="0"/>
                <a:cs typeface="B Nazanin" panose="00000400000000000000" pitchFamily="2" charset="-78"/>
              </a:rPr>
              <a:t>Login</a:t>
            </a:r>
            <a:r>
              <a:rPr lang="fa-IR" b="1" kern="0" dirty="0">
                <a:latin typeface="Cambria" panose="02040503050406030204" pitchFamily="18" charset="0"/>
                <a:ea typeface="Times New Roman" panose="02020603050405020304" pitchFamily="18" charset="0"/>
                <a:cs typeface="B Nazanin" panose="00000400000000000000" pitchFamily="2" charset="-78"/>
              </a:rPr>
              <a:t> را انتخاب نمایید.</a:t>
            </a:r>
            <a:endParaRPr lang="en-US" b="1" kern="0" dirty="0">
              <a:latin typeface="Calibri Light" panose="020F03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636890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239</TotalTime>
  <Words>799</Words>
  <Application>Microsoft Office PowerPoint</Application>
  <PresentationFormat>Widescreen</PresentationFormat>
  <Paragraphs>72</Paragraphs>
  <Slides>36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ac-default-font</vt:lpstr>
      <vt:lpstr>Arial</vt:lpstr>
      <vt:lpstr>B Nazanin</vt:lpstr>
      <vt:lpstr>B Titr</vt:lpstr>
      <vt:lpstr>Calibri</vt:lpstr>
      <vt:lpstr>Calibri Light</vt:lpstr>
      <vt:lpstr>Cambria</vt:lpstr>
      <vt:lpstr>Sakkal Majalla</vt:lpstr>
      <vt:lpstr>Tahoma</vt:lpstr>
      <vt:lpstr>Times New Roman</vt:lpstr>
      <vt:lpstr>Trebuchet MS</vt:lpstr>
      <vt:lpstr>Wingdings</vt:lpstr>
      <vt:lpstr>Wingdings 3</vt:lpstr>
      <vt:lpstr>Facet</vt:lpstr>
      <vt:lpstr>راهنمای پایگاه Springer</vt:lpstr>
      <vt:lpstr>پایگاه Springer</vt:lpstr>
      <vt:lpstr> ویژگی های پایگاه اشپرینگر : </vt:lpstr>
      <vt:lpstr>لینک دسترسی نشریات</vt:lpstr>
      <vt:lpstr>دسترسی به کتاب های الکترونیکی پایگاه Springer </vt:lpstr>
      <vt:lpstr>PowerPoint Presentation</vt:lpstr>
      <vt:lpstr>PowerPoint Presentation</vt:lpstr>
      <vt:lpstr>دریافت متن به سه صورت امکان پذیر است: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educ19</dc:creator>
  <cp:lastModifiedBy>educ19</cp:lastModifiedBy>
  <cp:revision>55</cp:revision>
  <dcterms:created xsi:type="dcterms:W3CDTF">2018-12-17T06:51:16Z</dcterms:created>
  <dcterms:modified xsi:type="dcterms:W3CDTF">2018-12-18T08:13:06Z</dcterms:modified>
</cp:coreProperties>
</file>