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74" r:id="rId8"/>
    <p:sldId id="275" r:id="rId9"/>
    <p:sldId id="276" r:id="rId10"/>
    <p:sldId id="264" r:id="rId11"/>
    <p:sldId id="277" r:id="rId12"/>
    <p:sldId id="265" r:id="rId13"/>
    <p:sldId id="266" r:id="rId14"/>
    <p:sldId id="278" r:id="rId15"/>
    <p:sldId id="267" r:id="rId16"/>
    <p:sldId id="279" r:id="rId17"/>
    <p:sldId id="268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3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3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32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66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950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73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8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9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8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8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3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0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1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1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BCA00-E6E0-4D75-850C-D39B762889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C29CD9-5531-4FBB-9C1F-C5FE0D5E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.proquest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048671"/>
          </a:xfrm>
        </p:spPr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راهنمای پایگاه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6" y="3894268"/>
            <a:ext cx="7766937" cy="125346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894269"/>
            <a:ext cx="7766936" cy="12534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77" y="1"/>
            <a:ext cx="8565930" cy="11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5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7972"/>
          </a:xfrm>
        </p:spPr>
        <p:txBody>
          <a:bodyPr/>
          <a:lstStyle/>
          <a:p>
            <a:pPr algn="ctr" rtl="1"/>
            <a:r>
              <a:rPr lang="fa-IR" b="1" dirty="0"/>
              <a:t>جستجوی مقدماتی</a:t>
            </a:r>
            <a:r>
              <a:rPr lang="en-US" b="1" dirty="0"/>
              <a:t> </a:t>
            </a:r>
            <a:r>
              <a:rPr lang="en-US" b="1" dirty="0" smtClean="0"/>
              <a:t>Basic </a:t>
            </a:r>
            <a:r>
              <a:rPr lang="en-US" b="1" dirty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277480" cy="3880773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جهت استفاده از این روش از صفحه کادر جستجوی واقع بر صفحه نخست این پایگاه و یا با کلیک بر روی لینک آن واقع در بالا و سمت </a:t>
            </a:r>
            <a:r>
              <a:rPr lang="fa-IR" dirty="0" smtClean="0"/>
              <a:t>چپ صفحه </a:t>
            </a:r>
            <a:r>
              <a:rPr lang="fa-IR" dirty="0"/>
              <a:t>کلیک و سپس کلید واژه مورد نظر خود را در کادر مربوطه وارد نمایید . همچنین می توانید مشخص کنید که نتایج جستجو </a:t>
            </a:r>
            <a:r>
              <a:rPr lang="fa-IR" dirty="0" smtClean="0"/>
              <a:t>به صورت </a:t>
            </a:r>
            <a:r>
              <a:rPr lang="fa-IR" dirty="0"/>
              <a:t>متن کامل </a:t>
            </a:r>
            <a:r>
              <a:rPr lang="en-US" dirty="0" smtClean="0"/>
              <a:t>Full </a:t>
            </a:r>
            <a:r>
              <a:rPr lang="en-US" dirty="0"/>
              <a:t>text </a:t>
            </a:r>
            <a:r>
              <a:rPr lang="fa-IR" dirty="0" smtClean="0"/>
              <a:t>و </a:t>
            </a:r>
            <a:r>
              <a:rPr lang="fa-IR" dirty="0"/>
              <a:t>نیز از محتویات علمی داوری شده </a:t>
            </a:r>
            <a:r>
              <a:rPr lang="en-US" dirty="0" smtClean="0"/>
              <a:t>Peer </a:t>
            </a:r>
            <a:r>
              <a:rPr lang="en-US" dirty="0"/>
              <a:t>Review </a:t>
            </a:r>
            <a:r>
              <a:rPr lang="fa-IR" dirty="0" smtClean="0"/>
              <a:t>باشد</a:t>
            </a:r>
            <a:r>
              <a:rPr lang="fa-IR" dirty="0"/>
              <a:t>. می توان از کامل کننده خودکار </a:t>
            </a:r>
            <a:r>
              <a:rPr lang="fa-IR"/>
              <a:t>متن </a:t>
            </a:r>
            <a:r>
              <a:rPr lang="fa-IR" smtClean="0"/>
              <a:t>که همزمان </a:t>
            </a:r>
            <a:r>
              <a:rPr lang="fa-IR" dirty="0"/>
              <a:t>با تایپ کلید واژه مورد نظر به شما پیشنهاد می گردد نیز بهره جست.</a:t>
            </a:r>
          </a:p>
          <a:p>
            <a:pPr algn="r" rtl="1"/>
            <a:r>
              <a:rPr lang="fa-IR" dirty="0"/>
              <a:t>جهت استفاده از تمامی امکانات وب سایت بهتر است ابتدا با نام کاربری خود وارد وب سایت شوید و سپس جستجوی خود را انجام</a:t>
            </a:r>
          </a:p>
          <a:p>
            <a:pPr algn="r" rtl="1"/>
            <a:r>
              <a:rPr lang="fa-IR" dirty="0"/>
              <a:t>دهید. برای مثال کلید واژه </a:t>
            </a:r>
            <a:r>
              <a:rPr lang="en-US" dirty="0"/>
              <a:t>Optic neve </a:t>
            </a:r>
            <a:r>
              <a:rPr lang="fa-IR" dirty="0"/>
              <a:t>را وارد نموده و جهت بازیابی بهتر این عبارت را درون کوتیشن مارک قرار دهید تا به صورت</a:t>
            </a:r>
          </a:p>
          <a:p>
            <a:pPr algn="r" rtl="1"/>
            <a:r>
              <a:rPr lang="fa-IR" dirty="0"/>
              <a:t>یک عبارت در نظر گرفته شود و در انتها بر روی گزینه جستجو کلیک نمایید.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5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69" y="587829"/>
            <a:ext cx="8177348" cy="510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63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/>
              <a:t>روش جستجوی </a:t>
            </a:r>
            <a:r>
              <a:rPr lang="fa-IR" b="1" dirty="0" smtClean="0"/>
              <a:t>پیشرفته </a:t>
            </a:r>
            <a:r>
              <a:rPr lang="en-US" b="1" dirty="0"/>
              <a:t>Advanced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/>
              <a:t>با انتخاب گزینه </a:t>
            </a:r>
            <a:r>
              <a:rPr lang="en-US" dirty="0"/>
              <a:t>Advanced </a:t>
            </a:r>
            <a:r>
              <a:rPr lang="fa-IR" dirty="0"/>
              <a:t>از بالای صفحه، 5 روش جستجوی مختلف نمایش داده می شود که بنا بر نیاز می توان از هر </a:t>
            </a:r>
            <a:r>
              <a:rPr lang="fa-IR" dirty="0" smtClean="0"/>
              <a:t>یک استفاده </a:t>
            </a:r>
            <a:r>
              <a:rPr lang="fa-IR" dirty="0"/>
              <a:t>کرد و همگی از زیر مجموعه های جستجوی پیشرفته می باشند.</a:t>
            </a:r>
          </a:p>
          <a:p>
            <a:pPr algn="r" rtl="1"/>
            <a:r>
              <a:rPr lang="fa-IR" dirty="0"/>
              <a:t>می توانید از لینک جستجوی پیشرفته واقع در بالای کادر جستجوی مقدماتی و یا از قسمت </a:t>
            </a:r>
            <a:r>
              <a:rPr lang="en-US" dirty="0"/>
              <a:t>Advanced </a:t>
            </a:r>
            <a:r>
              <a:rPr lang="fa-IR" dirty="0"/>
              <a:t>واقع در بالای </a:t>
            </a:r>
            <a:r>
              <a:rPr lang="fa-IR" dirty="0" smtClean="0"/>
              <a:t>صفحه استفاده </a:t>
            </a:r>
            <a:r>
              <a:rPr lang="fa-IR" dirty="0"/>
              <a:t>نمایید.</a:t>
            </a:r>
          </a:p>
          <a:p>
            <a:pPr algn="r" rtl="1"/>
            <a:r>
              <a:rPr lang="en-US" dirty="0"/>
              <a:t> </a:t>
            </a:r>
            <a:r>
              <a:rPr lang="en-US" b="1" dirty="0"/>
              <a:t>Advanced Search </a:t>
            </a:r>
            <a:r>
              <a:rPr lang="en-US" dirty="0"/>
              <a:t>: </a:t>
            </a:r>
            <a:r>
              <a:rPr lang="fa-IR" dirty="0"/>
              <a:t>این جستجو دارای فیلدهای انعطاف پذیر برای جستجوهای پیچیده تر می باشد. </a:t>
            </a:r>
            <a:endParaRPr lang="fa-IR" dirty="0" smtClean="0"/>
          </a:p>
          <a:p>
            <a:pPr algn="r" rtl="1"/>
            <a:r>
              <a:rPr lang="fa-IR" dirty="0" smtClean="0"/>
              <a:t>در روش جستجوی </a:t>
            </a:r>
            <a:r>
              <a:rPr lang="fa-IR" dirty="0"/>
              <a:t>پیشرفته چند کادر برای ورود کلید واژه های مختلف و ترکیب آنها با استفاده از عملگرهای مختلف وجود دارد </a:t>
            </a:r>
            <a:r>
              <a:rPr lang="fa-IR" dirty="0" smtClean="0"/>
              <a:t>که بر </a:t>
            </a:r>
            <a:r>
              <a:rPr lang="fa-IR" dirty="0"/>
              <a:t>حسب نیاز می توان کادرهای بیشتری نیز ایجاد کرد.</a:t>
            </a:r>
          </a:p>
          <a:p>
            <a:pPr algn="r" rtl="1"/>
            <a:r>
              <a:rPr lang="fa-IR" dirty="0"/>
              <a:t>در پایین صفحه </a:t>
            </a:r>
            <a:r>
              <a:rPr lang="fa-IR" dirty="0" smtClean="0"/>
              <a:t>جستجوی </a:t>
            </a:r>
            <a:r>
              <a:rPr lang="fa-IR" dirty="0"/>
              <a:t>پیشرفته، گزینه </a:t>
            </a:r>
            <a:r>
              <a:rPr lang="en-US" dirty="0"/>
              <a:t>Search options </a:t>
            </a:r>
            <a:r>
              <a:rPr lang="fa-IR" dirty="0"/>
              <a:t>وجود دارد که امکانات بیشتری جهت محدود کردن جستجو را </a:t>
            </a:r>
            <a:r>
              <a:rPr lang="fa-IR" dirty="0" smtClean="0"/>
              <a:t>فراهم می </a:t>
            </a:r>
            <a:r>
              <a:rPr lang="fa-IR" dirty="0"/>
              <a:t>کند این موارد در تصویر زیر قابل مشاهده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3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0"/>
            <a:ext cx="8596668" cy="609600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843" y="1742578"/>
            <a:ext cx="8596668" cy="3880773"/>
          </a:xfrm>
        </p:spPr>
        <p:txBody>
          <a:bodyPr/>
          <a:lstStyle/>
          <a:p>
            <a:pPr algn="r" rtl="1"/>
            <a:r>
              <a:rPr lang="fa-IR" dirty="0"/>
              <a:t>در تصویر بالا گزینه های مختلف </a:t>
            </a:r>
            <a:r>
              <a:rPr lang="en-US" dirty="0"/>
              <a:t>Search Option </a:t>
            </a:r>
            <a:r>
              <a:rPr lang="fa-IR" dirty="0"/>
              <a:t>به صورت شماره گذاری شده نشان داده شده که در ادامه به هر یک اشاره </a:t>
            </a:r>
            <a:r>
              <a:rPr lang="fa-IR" dirty="0" smtClean="0"/>
              <a:t>می گردد</a:t>
            </a:r>
            <a:r>
              <a:rPr lang="fa-IR" dirty="0"/>
              <a:t>:</a:t>
            </a:r>
          </a:p>
          <a:p>
            <a:pPr algn="r" rtl="1"/>
            <a:r>
              <a:rPr lang="fa-IR" dirty="0"/>
              <a:t>1.در قسمت </a:t>
            </a:r>
            <a:r>
              <a:rPr lang="en-US" dirty="0"/>
              <a:t>Limit to </a:t>
            </a:r>
            <a:r>
              <a:rPr lang="fa-IR" dirty="0"/>
              <a:t>می توان جستجو را فقط در رکوردهایی انجام داد که امکان دسترسی به متن کامل </a:t>
            </a:r>
            <a:r>
              <a:rPr lang="en-US" dirty="0" smtClean="0"/>
              <a:t>Full </a:t>
            </a:r>
            <a:r>
              <a:rPr lang="en-US" dirty="0"/>
              <a:t>text </a:t>
            </a:r>
            <a:r>
              <a:rPr lang="fa-IR" dirty="0" smtClean="0"/>
              <a:t>یا </a:t>
            </a:r>
            <a:r>
              <a:rPr lang="fa-IR" dirty="0"/>
              <a:t>با </a:t>
            </a:r>
            <a:r>
              <a:rPr lang="fa-IR" dirty="0" smtClean="0"/>
              <a:t>انتخاب</a:t>
            </a:r>
            <a:r>
              <a:rPr lang="en-US" dirty="0" smtClean="0"/>
              <a:t>Peer </a:t>
            </a:r>
            <a:r>
              <a:rPr lang="en-US" dirty="0"/>
              <a:t>reviewed </a:t>
            </a:r>
            <a:r>
              <a:rPr lang="fa-IR" dirty="0"/>
              <a:t>جستجو در مطالب علمی داوری شده انجام گردد.</a:t>
            </a:r>
          </a:p>
          <a:p>
            <a:pPr algn="r" rtl="1"/>
            <a:r>
              <a:rPr lang="fa-IR" dirty="0"/>
              <a:t>3. از نظر محدوده زمانی می توان جستجو را محدود کرد.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5861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" y="685800"/>
            <a:ext cx="8269941" cy="523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340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/>
              <a:t>روش جستجوی </a:t>
            </a:r>
            <a:r>
              <a:rPr lang="fa-IR" b="1" dirty="0" smtClean="0"/>
              <a:t>پیشرفته </a:t>
            </a:r>
            <a:r>
              <a:rPr lang="en-US" b="1" dirty="0"/>
              <a:t>Advanced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fa-IR" dirty="0" smtClean="0"/>
              <a:t>.جستجو </a:t>
            </a:r>
            <a:r>
              <a:rPr lang="fa-IR" dirty="0"/>
              <a:t>ی نام نویسنده</a:t>
            </a:r>
          </a:p>
          <a:p>
            <a:pPr algn="r" rtl="1"/>
            <a:r>
              <a:rPr lang="fa-IR" dirty="0" smtClean="0"/>
              <a:t>جستجوی </a:t>
            </a:r>
            <a:r>
              <a:rPr lang="fa-IR" dirty="0"/>
              <a:t>نام موسسه یا دانشگاه</a:t>
            </a:r>
          </a:p>
          <a:p>
            <a:pPr algn="r" rtl="1"/>
            <a:r>
              <a:rPr lang="fa-IR" dirty="0" smtClean="0"/>
              <a:t>جستجوی </a:t>
            </a:r>
            <a:r>
              <a:rPr lang="fa-IR" dirty="0"/>
              <a:t>سرعنوان موضوعی )موضوعات برگزیده(</a:t>
            </a:r>
          </a:p>
          <a:p>
            <a:pPr algn="r" rtl="1"/>
            <a:r>
              <a:rPr lang="fa-IR" dirty="0" smtClean="0"/>
              <a:t>جستجوی </a:t>
            </a:r>
            <a:r>
              <a:rPr lang="fa-IR" dirty="0"/>
              <a:t>استاد مشاور پایان نامه</a:t>
            </a:r>
          </a:p>
          <a:p>
            <a:pPr algn="r" rtl="1"/>
            <a:r>
              <a:rPr lang="fa-IR" dirty="0" smtClean="0"/>
              <a:t>جستجوی </a:t>
            </a:r>
            <a:r>
              <a:rPr lang="fa-IR" dirty="0"/>
              <a:t>کلید واژه )این جستجو در میان کلید واژه هایی انجام می شود که در این پایگاه نمایه شده اند(</a:t>
            </a:r>
          </a:p>
          <a:p>
            <a:pPr algn="r" rtl="1"/>
            <a:r>
              <a:rPr lang="fa-IR" dirty="0" smtClean="0"/>
              <a:t>نوع </a:t>
            </a:r>
            <a:r>
              <a:rPr lang="fa-IR" dirty="0"/>
              <a:t>مدرک را مشخص می کند</a:t>
            </a:r>
          </a:p>
          <a:p>
            <a:pPr algn="r" rtl="1"/>
            <a:r>
              <a:rPr lang="fa-IR" dirty="0" smtClean="0"/>
              <a:t>نوع </a:t>
            </a:r>
            <a:r>
              <a:rPr lang="fa-IR" dirty="0"/>
              <a:t>پایان نامه که پایان نامه کارشناسی ارشد و یا دکترا باشد</a:t>
            </a:r>
          </a:p>
          <a:p>
            <a:pPr algn="r" rtl="1"/>
            <a:r>
              <a:rPr lang="fa-IR" dirty="0" smtClean="0"/>
              <a:t>زبان </a:t>
            </a:r>
            <a:r>
              <a:rPr lang="fa-IR" dirty="0"/>
              <a:t>سند را مشخص می کند</a:t>
            </a:r>
          </a:p>
          <a:p>
            <a:pPr algn="r" rtl="1"/>
            <a:r>
              <a:rPr lang="fa-IR" dirty="0" smtClean="0"/>
              <a:t>می </a:t>
            </a:r>
            <a:r>
              <a:rPr lang="fa-IR" dirty="0"/>
              <a:t>توان مشخص کرد که مقاله و یا سایر تحقیقات دیگر مورد جستجو بر روی چه گروه سنی انجام شده باشد</a:t>
            </a:r>
          </a:p>
          <a:p>
            <a:pPr algn="r" rtl="1"/>
            <a:r>
              <a:rPr lang="fa-IR" dirty="0" smtClean="0"/>
              <a:t>ترتیب </a:t>
            </a:r>
            <a:r>
              <a:rPr lang="fa-IR" dirty="0"/>
              <a:t>نمایش نتایج جستجو را مشخص می کند</a:t>
            </a:r>
          </a:p>
          <a:p>
            <a:pPr algn="r" rtl="1"/>
            <a:r>
              <a:rPr lang="fa-IR" dirty="0" smtClean="0"/>
              <a:t>مشخص </a:t>
            </a:r>
            <a:r>
              <a:rPr lang="fa-IR" dirty="0"/>
              <a:t>می کند که هر صفحه از نمایش نتایج جستجو شامل چند مدرک باشد.</a:t>
            </a:r>
          </a:p>
          <a:p>
            <a:pPr algn="r" rtl="1"/>
            <a:r>
              <a:rPr lang="fa-IR" dirty="0" smtClean="0"/>
              <a:t>به </a:t>
            </a:r>
            <a:r>
              <a:rPr lang="fa-IR" dirty="0"/>
              <a:t>دلیل امکان تکراری بودن یک سند در صفحه نمایش نتایج جستجو در بین پایگاههای مختلف </a:t>
            </a:r>
            <a:r>
              <a:rPr lang="en-US" dirty="0" err="1"/>
              <a:t>ProQuest</a:t>
            </a:r>
            <a:r>
              <a:rPr lang="en-US" dirty="0"/>
              <a:t> </a:t>
            </a:r>
            <a:r>
              <a:rPr lang="fa-IR" dirty="0"/>
              <a:t>می توان از این</a:t>
            </a:r>
          </a:p>
          <a:p>
            <a:pPr algn="r" rtl="1"/>
            <a:r>
              <a:rPr lang="fa-IR" dirty="0"/>
              <a:t>قسمت مشخص کرد که نتایج تکراری را نمایش دهد یا نه.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7955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03" y="785813"/>
            <a:ext cx="7485017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749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874"/>
          </a:xfrm>
        </p:spPr>
        <p:txBody>
          <a:bodyPr/>
          <a:lstStyle/>
          <a:p>
            <a:pPr algn="ctr" rtl="1"/>
            <a:r>
              <a:rPr lang="fa-IR" b="1" dirty="0">
                <a:cs typeface="B Titr" pitchFamily="2" charset="-78"/>
              </a:rPr>
              <a:t>جستجو در انتشارات </a:t>
            </a:r>
            <a:r>
              <a:rPr lang="en-US" b="1" dirty="0" smtClean="0">
                <a:cs typeface="B Titr" pitchFamily="2" charset="-78"/>
              </a:rPr>
              <a:t>Publication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جهت مشاهده این قسمت بر روی گزینه </a:t>
            </a:r>
            <a:r>
              <a:rPr lang="en-US" dirty="0"/>
              <a:t>Publications </a:t>
            </a:r>
            <a:r>
              <a:rPr lang="fa-IR" dirty="0"/>
              <a:t>واقع در بالای صفحه کلیک نمایید. این قسمت شامل فهرست </a:t>
            </a:r>
            <a:r>
              <a:rPr lang="fa-IR" dirty="0" smtClean="0"/>
              <a:t>الفبایی عناوین </a:t>
            </a:r>
            <a:r>
              <a:rPr lang="fa-IR" dirty="0"/>
              <a:t>انتشارات مختلف </a:t>
            </a:r>
            <a:r>
              <a:rPr lang="fa-IR" dirty="0" smtClean="0"/>
              <a:t>کتب</a:t>
            </a:r>
            <a:r>
              <a:rPr lang="fa-IR" dirty="0"/>
              <a:t>، ژورنالها و </a:t>
            </a:r>
            <a:r>
              <a:rPr lang="fa-IR" dirty="0" smtClean="0"/>
              <a:t>...موجود </a:t>
            </a:r>
            <a:r>
              <a:rPr lang="fa-IR" dirty="0"/>
              <a:t>در </a:t>
            </a:r>
            <a:r>
              <a:rPr lang="en-US" dirty="0" err="1"/>
              <a:t>ProQuest</a:t>
            </a:r>
            <a:r>
              <a:rPr lang="en-US" dirty="0"/>
              <a:t> </a:t>
            </a:r>
            <a:r>
              <a:rPr lang="fa-IR" dirty="0"/>
              <a:t>است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/>
              <a:t>در سمت راست صفحه نیز گزینه هایی برای </a:t>
            </a:r>
            <a:r>
              <a:rPr lang="fa-IR" dirty="0" smtClean="0"/>
              <a:t>محدود کردن </a:t>
            </a:r>
            <a:r>
              <a:rPr lang="fa-IR" dirty="0"/>
              <a:t>لیست انتشارات وجود </a:t>
            </a:r>
            <a:r>
              <a:rPr lang="fa-IR" dirty="0" smtClean="0"/>
              <a:t>دارد</a:t>
            </a:r>
          </a:p>
          <a:p>
            <a:pPr algn="r" rtl="1"/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6" y="3644537"/>
            <a:ext cx="8817429" cy="262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853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0"/>
            <a:ext cx="898724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232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/>
              <a:t>جستجو در فهرست الفبایی محتویات خاص </a:t>
            </a:r>
            <a:r>
              <a:rPr lang="en-US" b="1" dirty="0" smtClean="0"/>
              <a:t>Browse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جهت مشاهده این قسمت بر روی گزینه </a:t>
            </a:r>
            <a:r>
              <a:rPr lang="en-US" dirty="0"/>
              <a:t>Browse </a:t>
            </a:r>
            <a:r>
              <a:rPr lang="fa-IR" dirty="0"/>
              <a:t>واقع در بالای صفحه کلیک نمایید. این قسمت شامل دو مبحث </a:t>
            </a:r>
            <a:r>
              <a:rPr lang="fa-IR" dirty="0" smtClean="0"/>
              <a:t>کلی </a:t>
            </a:r>
            <a:r>
              <a:rPr lang="en-US" dirty="0" smtClean="0"/>
              <a:t>Dissertations </a:t>
            </a:r>
            <a:r>
              <a:rPr lang="en-US" dirty="0"/>
              <a:t>&amp; Theses </a:t>
            </a:r>
            <a:r>
              <a:rPr lang="fa-IR" dirty="0"/>
              <a:t>و </a:t>
            </a:r>
            <a:r>
              <a:rPr lang="en-US" dirty="0"/>
              <a:t>Health &amp; Medicine </a:t>
            </a:r>
            <a:r>
              <a:rPr lang="fa-IR" dirty="0"/>
              <a:t>می باشد. که زیر مجموعه هر یک در تصویر زیر نشان داده شده است. </a:t>
            </a:r>
            <a:endParaRPr lang="fa-IR" dirty="0" smtClean="0"/>
          </a:p>
          <a:p>
            <a:pPr algn="r" rtl="1"/>
            <a:r>
              <a:rPr lang="fa-IR" dirty="0" smtClean="0"/>
              <a:t>باکلیک </a:t>
            </a:r>
            <a:r>
              <a:rPr lang="fa-IR" dirty="0"/>
              <a:t>بر روی هر بخش می توان عناوین را تورق کرد. این قسمت شامل ویدئو و سایر منابع آموزشی پرستاری نیز می </a:t>
            </a:r>
            <a:r>
              <a:rPr lang="fa-IR" dirty="0" smtClean="0"/>
              <a:t>باشد.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391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6745"/>
          </a:xfrm>
        </p:spPr>
        <p:txBody>
          <a:bodyPr/>
          <a:lstStyle/>
          <a:p>
            <a:pPr algn="ctr"/>
            <a:r>
              <a:rPr lang="en-US" dirty="0" smtClean="0"/>
              <a:t>ProQuest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39311"/>
            <a:ext cx="8596668" cy="4202052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اين پايگاه از سال 1938 به جمع آورى ، سازماندهى و توزیع اطلاعات در بيش از 160 کشورپرداخت که ابتدا شامل منابع به زبان انگليسى بود و سپس شامل چکيده و همچنین ادواری ها و نشریات نيز گردید.</a:t>
            </a:r>
            <a:endParaRPr lang="en-US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پایگاه اطلاعاتى پروکوئست محصول شرکت آموزش و اطلاع رسانى بل و هاول است که يك راهنماي جهاني جهت رفع نيازهاي اطلاعاتي ميليونها محقق در همه سطوح و با هر ميزان توانايي ميباشد</a:t>
            </a:r>
            <a:r>
              <a:rPr lang="en-US" dirty="0" smtClean="0"/>
              <a:t>.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1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627017"/>
            <a:ext cx="9535886" cy="499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57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جهت مشاهده منابع پایان نامه ای و تورق بین منابع از قسمت </a:t>
            </a:r>
            <a:r>
              <a:rPr lang="en-US" dirty="0" err="1"/>
              <a:t>Bowse</a:t>
            </a:r>
            <a:r>
              <a:rPr lang="en-US" dirty="0"/>
              <a:t> </a:t>
            </a:r>
            <a:r>
              <a:rPr lang="fa-IR" dirty="0"/>
              <a:t>و سپس بر روی گزینه </a:t>
            </a:r>
            <a:r>
              <a:rPr lang="en-US" dirty="0"/>
              <a:t>Dissertations and Theses </a:t>
            </a:r>
            <a:r>
              <a:rPr lang="fa-IR" dirty="0"/>
              <a:t>کلیک نمایید. پایان نامه ها به دو صورت در این بخش مرتب شده اند: بر اساس الفبای موضوع و الفبای محل </a:t>
            </a:r>
            <a:r>
              <a:rPr lang="fa-IR" dirty="0" smtClean="0"/>
              <a:t>کشورها</a:t>
            </a:r>
          </a:p>
          <a:p>
            <a:pPr algn="r" rtl="1"/>
            <a:r>
              <a:rPr lang="fa-IR" dirty="0"/>
              <a:t>همچنین چنانچه بخواهید تنها در منابع پایان نامه ای جستجوی خود را انجام دهید به این صورت عمل نمایید: از صفحه نخست </a:t>
            </a:r>
            <a:r>
              <a:rPr lang="fa-IR" dirty="0" smtClean="0"/>
              <a:t>این پایگاه </a:t>
            </a:r>
            <a:r>
              <a:rPr lang="fa-IR" dirty="0"/>
              <a:t>بر روی تصویر </a:t>
            </a:r>
            <a:r>
              <a:rPr lang="en-US" dirty="0"/>
              <a:t>Health and Medicine </a:t>
            </a:r>
            <a:r>
              <a:rPr lang="fa-IR" dirty="0"/>
              <a:t>کلیک نموده و سپس گزینه </a:t>
            </a:r>
            <a:r>
              <a:rPr lang="en-US" dirty="0" err="1"/>
              <a:t>ProQuest</a:t>
            </a:r>
            <a:r>
              <a:rPr lang="en-US" dirty="0"/>
              <a:t> Dissertations &amp; Theses Global </a:t>
            </a:r>
            <a:r>
              <a:rPr lang="fa-IR" dirty="0" smtClean="0"/>
              <a:t>رابرگزینید</a:t>
            </a:r>
            <a:r>
              <a:rPr lang="fa-IR" dirty="0"/>
              <a:t>. اکنون می توانید کلید واژه خود را جستجو نموده و پایان نامه های مرتبط با جستجو را ببینید.</a:t>
            </a:r>
          </a:p>
          <a:p>
            <a:pPr algn="r" rtl="1"/>
            <a:r>
              <a:rPr lang="fa-IR" b="1" dirty="0"/>
              <a:t>توجه</a:t>
            </a:r>
            <a:r>
              <a:rPr lang="fa-IR" dirty="0"/>
              <a:t>: در هر صفحه ای از این پایگاه که هستید جهت بازگشت به صفحه نخست بر روی لینک نشانه </a:t>
            </a:r>
            <a:r>
              <a:rPr lang="en-US" dirty="0" err="1"/>
              <a:t>ProQuest</a:t>
            </a:r>
            <a:r>
              <a:rPr lang="en-US" dirty="0"/>
              <a:t> </a:t>
            </a:r>
            <a:r>
              <a:rPr lang="fa-IR" dirty="0"/>
              <a:t>از قسمت </a:t>
            </a:r>
            <a:r>
              <a:rPr lang="fa-IR" dirty="0" smtClean="0"/>
              <a:t>سمت چپ </a:t>
            </a:r>
            <a:r>
              <a:rPr lang="fa-IR" dirty="0"/>
              <a:t>و بالای صفحه، کلیک نمایید.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8413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5421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/>
              <a:t>موضوعات اصلى پروکوئست عبارتند از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علوم </a:t>
            </a:r>
            <a:r>
              <a:rPr lang="fa-IR" dirty="0"/>
              <a:t>پزشکى و خدمات بهداشتی و درمانی، داروسازى و دندانپزشکی</a:t>
            </a:r>
            <a:endParaRPr lang="en-US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مراقبت </a:t>
            </a:r>
            <a:r>
              <a:rPr lang="fa-IR" dirty="0"/>
              <a:t>هاى بهداشتى، کودکان، داروسازى، فيزیوتراپى، ارتباطات بين المللى</a:t>
            </a:r>
            <a:endParaRPr lang="en-US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علوم </a:t>
            </a:r>
            <a:r>
              <a:rPr lang="fa-IR" dirty="0"/>
              <a:t>عمومى، تجارت آسيا، تجارت اروپا، علوم رایانه، صنعت ورزش و سرگرمىها</a:t>
            </a:r>
            <a:endParaRPr lang="en-US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مهندسى </a:t>
            </a:r>
            <a:r>
              <a:rPr lang="fa-IR" dirty="0"/>
              <a:t>و فناورى، تکنولوژی اطلاعات، علوم کامپيوتر، برق و مخابرات</a:t>
            </a:r>
            <a:endParaRPr lang="en-US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مدیریت</a:t>
            </a:r>
            <a:r>
              <a:rPr lang="fa-IR" dirty="0"/>
              <a:t>، حسابدارى، ماليات، بازرگانی و موضوعات وابسته</a:t>
            </a:r>
            <a:endParaRPr lang="en-US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علوم </a:t>
            </a:r>
            <a:r>
              <a:rPr lang="fa-IR" dirty="0"/>
              <a:t>اجتماعى، روانشناسی و علوم تربيتی، نشریات مذهبى</a:t>
            </a:r>
            <a:endParaRPr lang="en-US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علوم </a:t>
            </a:r>
            <a:r>
              <a:rPr lang="fa-IR" dirty="0"/>
              <a:t>کاربردى، بانکدارى، فنون و نوآورى</a:t>
            </a:r>
            <a:endParaRPr lang="en-US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نشریات </a:t>
            </a:r>
            <a:r>
              <a:rPr lang="fa-IR" dirty="0"/>
              <a:t>تحقيقى، نشریات آموزشى، مراجع عمومى و تحقيقات کتابخانه اى</a:t>
            </a:r>
            <a:endParaRPr lang="en-US" dirty="0"/>
          </a:p>
          <a:p>
            <a:pPr algn="r" rtl="1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5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7766"/>
          </a:xfrm>
        </p:spPr>
        <p:txBody>
          <a:bodyPr/>
          <a:lstStyle/>
          <a:p>
            <a:pPr algn="ctr" rtl="1"/>
            <a:r>
              <a:rPr lang="fa-IR" b="1" dirty="0"/>
              <a:t>انواع منابع </a:t>
            </a:r>
            <a:r>
              <a:rPr lang="en-US" dirty="0" smtClean="0"/>
              <a:t>ProQuest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dirty="0"/>
              <a:t>به کاربران خود امکان دسترسی به میلیونها سند را که از بین صدها منبع مختلف فراهم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/>
              <a:t>گردیده است را می دهد. این اسناد و اطلاعات قدیم و جدید منابعی از قبیل: روزنامه ها، پایان نامه ها و تزهای دکترا </a:t>
            </a:r>
            <a:r>
              <a:rPr lang="en-US" dirty="0" err="1" smtClean="0"/>
              <a:t>ProQuest</a:t>
            </a:r>
            <a:r>
              <a:rPr lang="en-US" dirty="0" smtClean="0"/>
              <a:t> </a:t>
            </a:r>
            <a:r>
              <a:rPr lang="fa-IR" dirty="0" smtClean="0"/>
              <a:t>آرشیو</a:t>
            </a:r>
            <a:r>
              <a:rPr lang="en-US" dirty="0" smtClean="0"/>
              <a:t> </a:t>
            </a:r>
            <a:r>
              <a:rPr lang="fa-IR" dirty="0" smtClean="0"/>
              <a:t>دیجیتالی </a:t>
            </a:r>
            <a:r>
              <a:rPr lang="fa-IR" dirty="0"/>
              <a:t>رسمی پایان نامه های کتابخانه کنگره می </a:t>
            </a:r>
            <a:r>
              <a:rPr lang="fa-IR" dirty="0" smtClean="0"/>
              <a:t>باشد، </a:t>
            </a:r>
            <a:r>
              <a:rPr lang="fa-IR" dirty="0"/>
              <a:t>نشریات علمی، سخنرانیها، گزارش ها و پژوهش های رسمی، اسناد </a:t>
            </a:r>
            <a:r>
              <a:rPr lang="fa-IR" dirty="0" smtClean="0"/>
              <a:t>دولتی،کتابها</a:t>
            </a:r>
            <a:r>
              <a:rPr lang="fa-IR" dirty="0"/>
              <a:t>، نقشه ها، گزارشات، خلاصه مقالات همایش ها، استانداردها، منابع صوتی و تصویری می باشند</a:t>
            </a:r>
            <a:r>
              <a:rPr lang="fa-IR" dirty="0" smtClean="0"/>
              <a:t>.</a:t>
            </a:r>
            <a:endParaRPr lang="en-US" dirty="0" smtClean="0"/>
          </a:p>
          <a:p>
            <a:pPr algn="r" rtl="1"/>
            <a:r>
              <a:rPr lang="fa-IR" dirty="0"/>
              <a:t>اسناد ذخیره شده در این پایگاه به صورت اشکال: </a:t>
            </a:r>
            <a:r>
              <a:rPr lang="en-US" dirty="0"/>
              <a:t>PDF ، </a:t>
            </a:r>
            <a:r>
              <a:rPr lang="fa-IR" dirty="0"/>
              <a:t>تصویر، نمودار، فایل ماکروسافت آفیس، روزنامه، مجله، مقالات </a:t>
            </a:r>
            <a:r>
              <a:rPr lang="fa-IR" dirty="0" smtClean="0"/>
              <a:t>نشریات</a:t>
            </a:r>
            <a:r>
              <a:rPr lang="en-US" dirty="0" smtClean="0"/>
              <a:t> </a:t>
            </a:r>
            <a:r>
              <a:rPr lang="fa-IR" dirty="0" smtClean="0"/>
              <a:t>علمی </a:t>
            </a:r>
            <a:r>
              <a:rPr lang="fa-IR" dirty="0"/>
              <a:t>و تجاری و فایلهای صوتی و تصویری می باشد</a:t>
            </a:r>
            <a:r>
              <a:rPr lang="fa-IR" dirty="0" smtClean="0"/>
              <a:t>.</a:t>
            </a:r>
            <a:endParaRPr lang="en-US" dirty="0" smtClean="0"/>
          </a:p>
          <a:p>
            <a:pPr algn="r" rtl="1"/>
            <a:r>
              <a:rPr lang="fa-IR" dirty="0"/>
              <a:t>این اسناد بسته به نوع دسترسی کاربر می تواند به صورت چکیده و تمام متن باشد. همچنین این اسناد ممکن است شامل </a:t>
            </a:r>
            <a:r>
              <a:rPr lang="fa-IR" dirty="0" smtClean="0"/>
              <a:t>تصویر،نمودار</a:t>
            </a:r>
            <a:r>
              <a:rPr lang="fa-IR" dirty="0"/>
              <a:t>، جدول، فیلم و ... باشد.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8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214"/>
          </a:xfrm>
        </p:spPr>
        <p:txBody>
          <a:bodyPr/>
          <a:lstStyle/>
          <a:p>
            <a:pPr algn="ctr" rtl="1"/>
            <a:r>
              <a:rPr lang="fa-IR" b="1" dirty="0"/>
              <a:t>ویژگی ها</a:t>
            </a:r>
            <a:r>
              <a:rPr lang="fa-IR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5229"/>
            <a:ext cx="8596668" cy="428613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امکان جستجوی اسناد از روشهای مختلف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روزآمدی </a:t>
            </a:r>
            <a:r>
              <a:rPr lang="fa-IR" dirty="0"/>
              <a:t>اطلاعات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ارائه </a:t>
            </a:r>
            <a:r>
              <a:rPr lang="fa-IR" dirty="0"/>
              <a:t>پایان نامه </a:t>
            </a:r>
            <a:r>
              <a:rPr lang="fa-IR" dirty="0" smtClean="0"/>
              <a:t>که </a:t>
            </a:r>
            <a:r>
              <a:rPr lang="fa-IR" dirty="0"/>
              <a:t>هر ساله تعداد زیادی پایان نامه جدید نیز به آن افزوده می </a:t>
            </a:r>
            <a:r>
              <a:rPr lang="fa-IR" dirty="0" smtClean="0"/>
              <a:t>گردد</a:t>
            </a:r>
            <a:endParaRPr lang="en-US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ارائه </a:t>
            </a:r>
            <a:r>
              <a:rPr lang="fa-IR" dirty="0"/>
              <a:t>خلاصه مقالات به زبانهای مختلف </a:t>
            </a:r>
            <a:r>
              <a:rPr lang="fa-IR" dirty="0" smtClean="0"/>
              <a:t>مانند</a:t>
            </a:r>
            <a:r>
              <a:rPr lang="fa-IR" dirty="0"/>
              <a:t>: فرانسه، عربی، چینی و </a:t>
            </a:r>
            <a:r>
              <a:rPr lang="fa-IR" dirty="0" smtClean="0"/>
              <a:t>... </a:t>
            </a:r>
            <a:endParaRPr lang="en-US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ارائه </a:t>
            </a:r>
            <a:r>
              <a:rPr lang="fa-IR" dirty="0"/>
              <a:t>مشخصات کتابشناختی مقالات همراه با چکیده و تمام متن آن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دارا </a:t>
            </a:r>
            <a:r>
              <a:rPr lang="fa-IR" dirty="0"/>
              <a:t>بودن آرشیو چندین روزنامه مهم </a:t>
            </a:r>
            <a:r>
              <a:rPr lang="fa-IR" dirty="0" smtClean="0"/>
              <a:t>از </a:t>
            </a:r>
            <a:r>
              <a:rPr lang="fa-IR" dirty="0"/>
              <a:t>جمله </a:t>
            </a:r>
            <a:r>
              <a:rPr lang="en-US" dirty="0"/>
              <a:t>Washington Post, The New York Times </a:t>
            </a:r>
            <a:r>
              <a:rPr lang="fa-IR" dirty="0"/>
              <a:t>و </a:t>
            </a:r>
            <a:r>
              <a:rPr lang="fa-IR" dirty="0" smtClean="0"/>
              <a:t>غیره</a:t>
            </a:r>
            <a:endParaRPr lang="en-US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امکان </a:t>
            </a:r>
            <a:r>
              <a:rPr lang="fa-IR" dirty="0"/>
              <a:t>عضویت در این پایگاه و بهره گیری از مزایای آن ) اتصال در هر مکان و زمان دیگر و یا محیط خارج از دانشگاه،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شخصی سازی و مدیریت نتایج جستجو و </a:t>
            </a:r>
            <a:r>
              <a:rPr lang="fa-IR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1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276"/>
          </a:xfrm>
        </p:spPr>
        <p:txBody>
          <a:bodyPr/>
          <a:lstStyle/>
          <a:p>
            <a:pPr algn="ctr" rtl="1"/>
            <a:r>
              <a:rPr lang="fa-IR" b="1" dirty="0"/>
              <a:t>دسترسی به پایگاه </a:t>
            </a:r>
            <a:r>
              <a:rPr lang="en-US" b="1" dirty="0"/>
              <a:t>ProQuest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81353"/>
            <a:ext cx="8596668" cy="416001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/>
              <a:t>از سه طریق می توان به این پایگاه دست یافت</a:t>
            </a:r>
            <a:r>
              <a:rPr lang="en-US" dirty="0"/>
              <a:t>:</a:t>
            </a:r>
          </a:p>
          <a:p>
            <a:pPr algn="r" rtl="1">
              <a:buFont typeface="+mj-lt"/>
              <a:buAutoNum type="arabicPeriod"/>
            </a:pPr>
            <a:r>
              <a:rPr lang="fa-IR" dirty="0" smtClean="0"/>
              <a:t>با </a:t>
            </a:r>
            <a:r>
              <a:rPr lang="fa-IR" dirty="0"/>
              <a:t>دنبال کردن لینک دسترسی از طریق ورود به وب سایت دانشگاه علوم پزشکی کرمانشاه به نشانی </a:t>
            </a:r>
            <a:r>
              <a:rPr lang="fa-IR" dirty="0" smtClean="0"/>
              <a:t>اینترنتی</a:t>
            </a:r>
            <a:r>
              <a:rPr lang="en-US" dirty="0" smtClean="0">
                <a:solidFill>
                  <a:schemeClr val="accent1"/>
                </a:solidFill>
              </a:rPr>
              <a:t>www.kums.ac.ir</a:t>
            </a:r>
            <a:r>
              <a:rPr lang="en-US" dirty="0" smtClean="0"/>
              <a:t> </a:t>
            </a:r>
            <a:r>
              <a:rPr lang="fa-IR" dirty="0"/>
              <a:t>و سپس کلیک بر روی لینک کتابخانه دیجتیال از نوار ابزار بالای صفحه و در نهایت انتخاب پایگاه</a:t>
            </a:r>
            <a:r>
              <a:rPr lang="en-US" dirty="0"/>
              <a:t>ProQuest </a:t>
            </a:r>
            <a:r>
              <a:rPr lang="fa-IR" dirty="0"/>
              <a:t>از فهرست پایگاه های قابل دسترسی توسط </a:t>
            </a:r>
            <a:r>
              <a:rPr lang="fa-IR" dirty="0" smtClean="0"/>
              <a:t>دانشگاه</a:t>
            </a:r>
            <a:endParaRPr lang="en-US" dirty="0" smtClean="0"/>
          </a:p>
          <a:p>
            <a:pPr algn="r" rtl="1">
              <a:buFont typeface="+mj-lt"/>
              <a:buAutoNum type="arabicPeriod"/>
            </a:pPr>
            <a:r>
              <a:rPr lang="fa-IR" dirty="0"/>
              <a:t>ورود به وب سایت کتابخانه الکترونیک به نشانی </a:t>
            </a:r>
            <a:r>
              <a:rPr lang="en-US" dirty="0">
                <a:solidFill>
                  <a:schemeClr val="accent1"/>
                </a:solidFill>
              </a:rPr>
              <a:t>http://diglib.kums.ac.ir </a:t>
            </a:r>
            <a:r>
              <a:rPr lang="fa-IR" dirty="0"/>
              <a:t>و سپس انتخاب پایگاه </a:t>
            </a:r>
            <a:r>
              <a:rPr lang="fa-IR" dirty="0" smtClean="0"/>
              <a:t>اطلاعاتی</a:t>
            </a:r>
            <a:endParaRPr lang="en-US" dirty="0" smtClean="0"/>
          </a:p>
          <a:p>
            <a:pPr algn="r" rtl="1">
              <a:buFont typeface="+mj-lt"/>
              <a:buAutoNum type="arabicPeriod"/>
            </a:pPr>
            <a:r>
              <a:rPr lang="fa-IR" dirty="0" smtClean="0"/>
              <a:t>مراجعه </a:t>
            </a:r>
            <a:r>
              <a:rPr lang="fa-IR" dirty="0"/>
              <a:t>مستقیم به نشانی اینترنتی این پایگاه </a:t>
            </a:r>
            <a:r>
              <a:rPr lang="en-US" u="sng" dirty="0">
                <a:hlinkClick r:id="rId2"/>
              </a:rPr>
              <a:t>http://search.proquest.com</a:t>
            </a:r>
            <a:endParaRPr lang="en-US" dirty="0"/>
          </a:p>
          <a:p>
            <a:pPr algn="r" rtl="1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6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6" y="770709"/>
            <a:ext cx="8373291" cy="468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" y="653143"/>
            <a:ext cx="8686800" cy="449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52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914400"/>
            <a:ext cx="7641771" cy="28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0551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</TotalTime>
  <Words>1328</Words>
  <Application>Microsoft Office PowerPoint</Application>
  <PresentationFormat>Custom</PresentationFormat>
  <Paragraphs>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</vt:lpstr>
      <vt:lpstr>راهنمای پایگاه</vt:lpstr>
      <vt:lpstr>ProQuest</vt:lpstr>
      <vt:lpstr>موضوعات اصلى پروکوئست عبارتند از: </vt:lpstr>
      <vt:lpstr>انواع منابع ProQuest</vt:lpstr>
      <vt:lpstr>ویژگی ها:</vt:lpstr>
      <vt:lpstr>دسترسی به پایگاه ProQuest</vt:lpstr>
      <vt:lpstr>PowerPoint Presentation</vt:lpstr>
      <vt:lpstr>PowerPoint Presentation</vt:lpstr>
      <vt:lpstr>PowerPoint Presentation</vt:lpstr>
      <vt:lpstr>جستجوی مقدماتی Basic Search</vt:lpstr>
      <vt:lpstr>PowerPoint Presentation</vt:lpstr>
      <vt:lpstr>روش جستجوی پیشرفته Advanced</vt:lpstr>
      <vt:lpstr>PowerPoint Presentation</vt:lpstr>
      <vt:lpstr>PowerPoint Presentation</vt:lpstr>
      <vt:lpstr>روش جستجوی پیشرفته Advanced</vt:lpstr>
      <vt:lpstr>PowerPoint Presentation</vt:lpstr>
      <vt:lpstr>جستجو در انتشارات Publication</vt:lpstr>
      <vt:lpstr>PowerPoint Presentation</vt:lpstr>
      <vt:lpstr>جستجو در فهرست الفبایی محتویات خاص Browse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amir</cp:lastModifiedBy>
  <cp:revision>23</cp:revision>
  <dcterms:created xsi:type="dcterms:W3CDTF">2018-12-17T07:08:22Z</dcterms:created>
  <dcterms:modified xsi:type="dcterms:W3CDTF">2018-12-17T10:10:25Z</dcterms:modified>
</cp:coreProperties>
</file>